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2" r:id="rId5"/>
    <p:sldId id="263" r:id="rId6"/>
    <p:sldId id="264" r:id="rId7"/>
    <p:sldId id="265" r:id="rId8"/>
    <p:sldId id="266" r:id="rId9"/>
    <p:sldId id="259" r:id="rId10"/>
    <p:sldId id="267" r:id="rId11"/>
    <p:sldId id="268" r:id="rId12"/>
    <p:sldId id="269" r:id="rId13"/>
    <p:sldId id="270" r:id="rId14"/>
    <p:sldId id="271" r:id="rId15"/>
    <p:sldId id="272" r:id="rId16"/>
    <p:sldId id="273" r:id="rId17"/>
    <p:sldId id="274" r:id="rId18"/>
    <p:sldId id="260" r:id="rId19"/>
    <p:sldId id="280" r:id="rId20"/>
    <p:sldId id="279" r:id="rId21"/>
    <p:sldId id="281" r:id="rId22"/>
    <p:sldId id="275" r:id="rId23"/>
    <p:sldId id="276" r:id="rId24"/>
    <p:sldId id="277" r:id="rId25"/>
    <p:sldId id="278" r:id="rId26"/>
    <p:sldId id="298" r:id="rId27"/>
    <p:sldId id="299"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301" r:id="rId45"/>
    <p:sldId id="300" r:id="rId46"/>
    <p:sldId id="302" r:id="rId47"/>
    <p:sldId id="261" r:id="rId48"/>
    <p:sldId id="303" r:id="rId49"/>
    <p:sldId id="304" r:id="rId50"/>
    <p:sldId id="305" r:id="rId51"/>
    <p:sldId id="306"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3" d="100"/>
          <a:sy n="43" d="100"/>
        </p:scale>
        <p:origin x="-83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60D10383-9AA8-4CF9-9D16-9DF0939E68D3}" type="datetimeFigureOut">
              <a:rPr lang="en-CA" smtClean="0"/>
              <a:t>2013-07-22</a:t>
            </a:fld>
            <a:endParaRPr lang="en-CA"/>
          </a:p>
        </p:txBody>
      </p:sp>
      <p:sp>
        <p:nvSpPr>
          <p:cNvPr id="17" name="Slide Number Placeholder 16"/>
          <p:cNvSpPr>
            <a:spLocks noGrp="1"/>
          </p:cNvSpPr>
          <p:nvPr>
            <p:ph type="sldNum" sz="quarter" idx="11"/>
          </p:nvPr>
        </p:nvSpPr>
        <p:spPr/>
        <p:txBody>
          <a:bodyPr/>
          <a:lstStyle/>
          <a:p>
            <a:fld id="{C4E8AC50-8214-4CB1-941E-9331881E2EE6}" type="slidenum">
              <a:rPr lang="en-CA" smtClean="0"/>
              <a:t>‹#›</a:t>
            </a:fld>
            <a:endParaRPr lang="en-CA"/>
          </a:p>
        </p:txBody>
      </p:sp>
      <p:sp>
        <p:nvSpPr>
          <p:cNvPr id="19" name="Footer Placeholder 18"/>
          <p:cNvSpPr>
            <a:spLocks noGrp="1"/>
          </p:cNvSpPr>
          <p:nvPr>
            <p:ph type="ftr" sz="quarter" idx="12"/>
          </p:nvPr>
        </p:nvSpPr>
        <p:spPr/>
        <p:txBody>
          <a:bodyPr/>
          <a:lstStyle/>
          <a:p>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60D10383-9AA8-4CF9-9D16-9DF0939E68D3}" type="datetimeFigureOut">
              <a:rPr lang="en-CA" smtClean="0"/>
              <a:t>2013-07-22</a:t>
            </a:fld>
            <a:endParaRPr lang="en-CA"/>
          </a:p>
        </p:txBody>
      </p:sp>
      <p:sp>
        <p:nvSpPr>
          <p:cNvPr id="12" name="Slide Number Placeholder 11"/>
          <p:cNvSpPr>
            <a:spLocks noGrp="1"/>
          </p:cNvSpPr>
          <p:nvPr>
            <p:ph type="sldNum" sz="quarter" idx="15"/>
          </p:nvPr>
        </p:nvSpPr>
        <p:spPr/>
        <p:txBody>
          <a:bodyPr/>
          <a:lstStyle/>
          <a:p>
            <a:fld id="{C4E8AC50-8214-4CB1-941E-9331881E2EE6}" type="slidenum">
              <a:rPr lang="en-CA" smtClean="0"/>
              <a:t>‹#›</a:t>
            </a:fld>
            <a:endParaRPr lang="en-CA"/>
          </a:p>
        </p:txBody>
      </p:sp>
      <p:sp>
        <p:nvSpPr>
          <p:cNvPr id="13" name="Footer Placeholder 12"/>
          <p:cNvSpPr>
            <a:spLocks noGrp="1"/>
          </p:cNvSpPr>
          <p:nvPr>
            <p:ph type="ftr" sz="quarter" idx="16"/>
          </p:nvPr>
        </p:nvSpPr>
        <p:spPr/>
        <p:txBody>
          <a:bodyPr/>
          <a:lstStyle/>
          <a:p>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60D10383-9AA8-4CF9-9D16-9DF0939E68D3}" type="datetimeFigureOut">
              <a:rPr lang="en-CA" smtClean="0"/>
              <a:t>2013-07-22</a:t>
            </a:fld>
            <a:endParaRPr lang="en-CA"/>
          </a:p>
        </p:txBody>
      </p:sp>
      <p:sp>
        <p:nvSpPr>
          <p:cNvPr id="14" name="Slide Number Placeholder 13"/>
          <p:cNvSpPr>
            <a:spLocks noGrp="1"/>
          </p:cNvSpPr>
          <p:nvPr>
            <p:ph type="sldNum" sz="quarter" idx="11"/>
          </p:nvPr>
        </p:nvSpPr>
        <p:spPr/>
        <p:txBody>
          <a:bodyPr/>
          <a:lstStyle/>
          <a:p>
            <a:fld id="{C4E8AC50-8214-4CB1-941E-9331881E2EE6}" type="slidenum">
              <a:rPr lang="en-CA" smtClean="0"/>
              <a:t>‹#›</a:t>
            </a:fld>
            <a:endParaRPr lang="en-CA"/>
          </a:p>
        </p:txBody>
      </p:sp>
      <p:sp>
        <p:nvSpPr>
          <p:cNvPr id="15" name="Footer Placeholder 14"/>
          <p:cNvSpPr>
            <a:spLocks noGrp="1"/>
          </p:cNvSpPr>
          <p:nvPr>
            <p:ph type="ftr" sz="quarter" idx="12"/>
          </p:nvPr>
        </p:nvSpPr>
        <p:spPr/>
        <p:txBody>
          <a:bodyPr/>
          <a:lstStyle/>
          <a:p>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60D10383-9AA8-4CF9-9D16-9DF0939E68D3}" type="datetimeFigureOut">
              <a:rPr lang="en-CA" smtClean="0"/>
              <a:t>2013-07-22</a:t>
            </a:fld>
            <a:endParaRPr lang="en-CA"/>
          </a:p>
        </p:txBody>
      </p:sp>
      <p:sp>
        <p:nvSpPr>
          <p:cNvPr id="12" name="Slide Number Placeholder 11"/>
          <p:cNvSpPr>
            <a:spLocks noGrp="1"/>
          </p:cNvSpPr>
          <p:nvPr>
            <p:ph type="sldNum" sz="quarter" idx="16"/>
          </p:nvPr>
        </p:nvSpPr>
        <p:spPr/>
        <p:txBody>
          <a:bodyPr/>
          <a:lstStyle/>
          <a:p>
            <a:fld id="{C4E8AC50-8214-4CB1-941E-9331881E2EE6}" type="slidenum">
              <a:rPr lang="en-CA" smtClean="0"/>
              <a:t>‹#›</a:t>
            </a:fld>
            <a:endParaRPr lang="en-CA"/>
          </a:p>
        </p:txBody>
      </p:sp>
      <p:sp>
        <p:nvSpPr>
          <p:cNvPr id="13" name="Footer Placeholder 12"/>
          <p:cNvSpPr>
            <a:spLocks noGrp="1"/>
          </p:cNvSpPr>
          <p:nvPr>
            <p:ph type="ftr" sz="quarter" idx="17"/>
          </p:nvPr>
        </p:nvSpPr>
        <p:spPr/>
        <p:txBody>
          <a:bodyPr/>
          <a:lstStyle/>
          <a:p>
            <a:endParaRPr lang="en-CA"/>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60D10383-9AA8-4CF9-9D16-9DF0939E68D3}" type="datetimeFigureOut">
              <a:rPr lang="en-CA" smtClean="0"/>
              <a:t>2013-07-22</a:t>
            </a:fld>
            <a:endParaRPr lang="en-CA"/>
          </a:p>
        </p:txBody>
      </p:sp>
      <p:sp>
        <p:nvSpPr>
          <p:cNvPr id="12" name="Slide Number Placeholder 11"/>
          <p:cNvSpPr>
            <a:spLocks noGrp="1"/>
          </p:cNvSpPr>
          <p:nvPr>
            <p:ph type="sldNum" sz="quarter" idx="17"/>
          </p:nvPr>
        </p:nvSpPr>
        <p:spPr/>
        <p:txBody>
          <a:bodyPr/>
          <a:lstStyle/>
          <a:p>
            <a:fld id="{C4E8AC50-8214-4CB1-941E-9331881E2EE6}" type="slidenum">
              <a:rPr lang="en-CA" smtClean="0"/>
              <a:t>‹#›</a:t>
            </a:fld>
            <a:endParaRPr lang="en-CA"/>
          </a:p>
        </p:txBody>
      </p:sp>
      <p:sp>
        <p:nvSpPr>
          <p:cNvPr id="13" name="Footer Placeholder 12"/>
          <p:cNvSpPr>
            <a:spLocks noGrp="1"/>
          </p:cNvSpPr>
          <p:nvPr>
            <p:ph type="ftr" sz="quarter" idx="18"/>
          </p:nvPr>
        </p:nvSpPr>
        <p:spPr/>
        <p:txBody>
          <a:bodyPr/>
          <a:lstStyle/>
          <a:p>
            <a:endParaRPr lang="en-CA"/>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60D10383-9AA8-4CF9-9D16-9DF0939E68D3}" type="datetimeFigureOut">
              <a:rPr lang="en-CA" smtClean="0"/>
              <a:t>2013-07-22</a:t>
            </a:fld>
            <a:endParaRPr lang="en-CA"/>
          </a:p>
        </p:txBody>
      </p:sp>
      <p:sp>
        <p:nvSpPr>
          <p:cNvPr id="16" name="Slide Number Placeholder 15"/>
          <p:cNvSpPr>
            <a:spLocks noGrp="1"/>
          </p:cNvSpPr>
          <p:nvPr>
            <p:ph type="sldNum" sz="quarter" idx="11"/>
          </p:nvPr>
        </p:nvSpPr>
        <p:spPr/>
        <p:txBody>
          <a:bodyPr/>
          <a:lstStyle/>
          <a:p>
            <a:fld id="{C4E8AC50-8214-4CB1-941E-9331881E2EE6}" type="slidenum">
              <a:rPr lang="en-CA" smtClean="0"/>
              <a:t>‹#›</a:t>
            </a:fld>
            <a:endParaRPr lang="en-CA"/>
          </a:p>
        </p:txBody>
      </p:sp>
      <p:sp>
        <p:nvSpPr>
          <p:cNvPr id="17" name="Footer Placeholder 16"/>
          <p:cNvSpPr>
            <a:spLocks noGrp="1"/>
          </p:cNvSpPr>
          <p:nvPr>
            <p:ph type="ftr" sz="quarter" idx="12"/>
          </p:nvPr>
        </p:nvSpPr>
        <p:spPr/>
        <p:txBody>
          <a:bodyPr/>
          <a:lstStyle/>
          <a:p>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60D10383-9AA8-4CF9-9D16-9DF0939E68D3}" type="datetimeFigureOut">
              <a:rPr lang="en-CA" smtClean="0"/>
              <a:t>2013-07-22</a:t>
            </a:fld>
            <a:endParaRPr lang="en-CA"/>
          </a:p>
        </p:txBody>
      </p:sp>
      <p:sp>
        <p:nvSpPr>
          <p:cNvPr id="8" name="Slide Number Placeholder 7"/>
          <p:cNvSpPr>
            <a:spLocks noGrp="1"/>
          </p:cNvSpPr>
          <p:nvPr>
            <p:ph type="sldNum" sz="quarter" idx="11"/>
          </p:nvPr>
        </p:nvSpPr>
        <p:spPr/>
        <p:txBody>
          <a:bodyPr/>
          <a:lstStyle/>
          <a:p>
            <a:fld id="{C4E8AC50-8214-4CB1-941E-9331881E2EE6}" type="slidenum">
              <a:rPr lang="en-CA" smtClean="0"/>
              <a:t>‹#›</a:t>
            </a:fld>
            <a:endParaRPr lang="en-CA"/>
          </a:p>
        </p:txBody>
      </p:sp>
      <p:sp>
        <p:nvSpPr>
          <p:cNvPr id="9" name="Footer Placeholder 8"/>
          <p:cNvSpPr>
            <a:spLocks noGrp="1"/>
          </p:cNvSpPr>
          <p:nvPr>
            <p:ph type="ftr" sz="quarter" idx="12"/>
          </p:nvPr>
        </p:nvSpPr>
        <p:spPr/>
        <p:txBody>
          <a:bodyPr/>
          <a:lstStyle/>
          <a:p>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60D10383-9AA8-4CF9-9D16-9DF0939E68D3}" type="datetimeFigureOut">
              <a:rPr lang="en-CA" smtClean="0"/>
              <a:t>2013-07-22</a:t>
            </a:fld>
            <a:endParaRPr lang="en-CA"/>
          </a:p>
        </p:txBody>
      </p:sp>
      <p:sp>
        <p:nvSpPr>
          <p:cNvPr id="19" name="Slide Number Placeholder 18"/>
          <p:cNvSpPr>
            <a:spLocks noGrp="1"/>
          </p:cNvSpPr>
          <p:nvPr>
            <p:ph type="sldNum" sz="quarter" idx="16"/>
          </p:nvPr>
        </p:nvSpPr>
        <p:spPr/>
        <p:txBody>
          <a:bodyPr/>
          <a:lstStyle/>
          <a:p>
            <a:fld id="{C4E8AC50-8214-4CB1-941E-9331881E2EE6}" type="slidenum">
              <a:rPr lang="en-CA" smtClean="0"/>
              <a:t>‹#›</a:t>
            </a:fld>
            <a:endParaRPr lang="en-CA"/>
          </a:p>
        </p:txBody>
      </p:sp>
      <p:sp>
        <p:nvSpPr>
          <p:cNvPr id="23" name="Footer Placeholder 22"/>
          <p:cNvSpPr>
            <a:spLocks noGrp="1"/>
          </p:cNvSpPr>
          <p:nvPr>
            <p:ph type="ftr" sz="quarter" idx="17"/>
          </p:nvPr>
        </p:nvSpPr>
        <p:spPr/>
        <p:txBody>
          <a:bodyPr/>
          <a:lstStyle/>
          <a:p>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60D10383-9AA8-4CF9-9D16-9DF0939E68D3}" type="datetimeFigureOut">
              <a:rPr lang="en-CA" smtClean="0"/>
              <a:t>2013-07-22</a:t>
            </a:fld>
            <a:endParaRPr lang="en-CA"/>
          </a:p>
        </p:txBody>
      </p:sp>
      <p:sp>
        <p:nvSpPr>
          <p:cNvPr id="14" name="Slide Number Placeholder 13"/>
          <p:cNvSpPr>
            <a:spLocks noGrp="1"/>
          </p:cNvSpPr>
          <p:nvPr>
            <p:ph type="sldNum" sz="quarter" idx="15"/>
          </p:nvPr>
        </p:nvSpPr>
        <p:spPr>
          <a:xfrm>
            <a:off x="4038600" y="6172200"/>
            <a:ext cx="1066800" cy="304800"/>
          </a:xfrm>
        </p:spPr>
        <p:txBody>
          <a:bodyPr/>
          <a:lstStyle/>
          <a:p>
            <a:fld id="{C4E8AC50-8214-4CB1-941E-9331881E2EE6}" type="slidenum">
              <a:rPr lang="en-CA" smtClean="0"/>
              <a:t>‹#›</a:t>
            </a:fld>
            <a:endParaRPr lang="en-CA"/>
          </a:p>
        </p:txBody>
      </p:sp>
      <p:sp>
        <p:nvSpPr>
          <p:cNvPr id="15" name="Footer Placeholder 14"/>
          <p:cNvSpPr>
            <a:spLocks noGrp="1"/>
          </p:cNvSpPr>
          <p:nvPr>
            <p:ph type="ftr" sz="quarter" idx="16"/>
          </p:nvPr>
        </p:nvSpPr>
        <p:spPr>
          <a:xfrm>
            <a:off x="1447800" y="6486525"/>
            <a:ext cx="6248400" cy="292100"/>
          </a:xfrm>
        </p:spPr>
        <p:txBody>
          <a:bodyPr/>
          <a:lstStyle/>
          <a:p>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D10383-9AA8-4CF9-9D16-9DF0939E68D3}" type="datetimeFigureOut">
              <a:rPr lang="en-CA" smtClean="0"/>
              <a:t>2013-07-22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4E8AC50-8214-4CB1-941E-9331881E2EE6}"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D10383-9AA8-4CF9-9D16-9DF0939E68D3}" type="datetimeFigureOut">
              <a:rPr lang="en-CA" smtClean="0"/>
              <a:t>2013-07-22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4E8AC50-8214-4CB1-941E-9331881E2EE6}" type="slidenum">
              <a:rPr lang="en-CA" smtClean="0"/>
              <a:t>‹#›</a:t>
            </a:fld>
            <a:endParaRPr lang="en-CA"/>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60D10383-9AA8-4CF9-9D16-9DF0939E68D3}" type="datetimeFigureOut">
              <a:rPr lang="en-CA" smtClean="0"/>
              <a:t>2013-07-22</a:t>
            </a:fld>
            <a:endParaRPr lang="en-CA"/>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CA"/>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C4E8AC50-8214-4CB1-941E-9331881E2EE6}" type="slidenum">
              <a:rPr lang="en-CA" smtClean="0"/>
              <a:t>‹#›</a:t>
            </a:fld>
            <a:endParaRPr lang="en-CA"/>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CA" dirty="0" smtClean="0"/>
              <a:t>Daniel 2:44</a:t>
            </a:r>
            <a:endParaRPr lang="en-CA" dirty="0"/>
          </a:p>
        </p:txBody>
      </p:sp>
      <p:sp>
        <p:nvSpPr>
          <p:cNvPr id="2" name="Title 1"/>
          <p:cNvSpPr>
            <a:spLocks noGrp="1"/>
          </p:cNvSpPr>
          <p:nvPr>
            <p:ph type="title"/>
          </p:nvPr>
        </p:nvSpPr>
        <p:spPr/>
        <p:txBody>
          <a:bodyPr/>
          <a:lstStyle/>
          <a:p>
            <a:r>
              <a:rPr lang="en-CA" dirty="0" smtClean="0"/>
              <a:t>“It Shall Stand Forever”</a:t>
            </a:r>
            <a:endParaRPr lang="en-CA" dirty="0"/>
          </a:p>
        </p:txBody>
      </p:sp>
    </p:spTree>
    <p:extLst>
      <p:ext uri="{BB962C8B-B14F-4D97-AF65-F5344CB8AC3E}">
        <p14:creationId xmlns:p14="http://schemas.microsoft.com/office/powerpoint/2010/main" val="15449241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949678" y="2020888"/>
            <a:ext cx="7244643" cy="4075112"/>
          </a:xfrm>
        </p:spPr>
      </p:pic>
      <p:sp>
        <p:nvSpPr>
          <p:cNvPr id="3" name="Title 2"/>
          <p:cNvSpPr>
            <a:spLocks noGrp="1"/>
          </p:cNvSpPr>
          <p:nvPr>
            <p:ph type="title"/>
          </p:nvPr>
        </p:nvSpPr>
        <p:spPr/>
        <p:txBody>
          <a:bodyPr/>
          <a:lstStyle/>
          <a:p>
            <a:r>
              <a:rPr lang="en-CA" dirty="0" smtClean="0"/>
              <a:t>What will we learn?</a:t>
            </a:r>
            <a:endParaRPr lang="en-CA" dirty="0"/>
          </a:p>
        </p:txBody>
      </p:sp>
      <p:sp>
        <p:nvSpPr>
          <p:cNvPr id="5" name="TextBox 4"/>
          <p:cNvSpPr txBox="1"/>
          <p:nvPr/>
        </p:nvSpPr>
        <p:spPr>
          <a:xfrm>
            <a:off x="1187624" y="1844824"/>
            <a:ext cx="6935232" cy="769441"/>
          </a:xfrm>
          <a:prstGeom prst="rect">
            <a:avLst/>
          </a:prstGeom>
          <a:noFill/>
        </p:spPr>
        <p:txBody>
          <a:bodyPr wrap="none" rtlCol="0">
            <a:spAutoFit/>
          </a:bodyPr>
          <a:lstStyle/>
          <a:p>
            <a:r>
              <a:rPr lang="en-CA" sz="4400" b="1" dirty="0" smtClean="0"/>
              <a:t>What is the meaning of life?</a:t>
            </a:r>
            <a:endParaRPr lang="en-CA" sz="4400" b="1" dirty="0"/>
          </a:p>
        </p:txBody>
      </p:sp>
    </p:spTree>
    <p:extLst>
      <p:ext uri="{BB962C8B-B14F-4D97-AF65-F5344CB8AC3E}">
        <p14:creationId xmlns:p14="http://schemas.microsoft.com/office/powerpoint/2010/main" val="54748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4"/>
                                        </p:tgtEl>
                                      </p:cBhvr>
                                    </p:animEffect>
                                    <p:set>
                                      <p:cBhvr>
                                        <p:cTn id="17" dur="1" fill="hold">
                                          <p:stCondLst>
                                            <p:cond delay="1999"/>
                                          </p:stCondLst>
                                        </p:cTn>
                                        <p:tgtEl>
                                          <p:spTgt spid="4"/>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2000"/>
                                        <p:tgtEl>
                                          <p:spTgt spid="5">
                                            <p:txEl>
                                              <p:pRg st="0" end="0"/>
                                            </p:txEl>
                                          </p:spTgt>
                                        </p:tgtEl>
                                      </p:cBhvr>
                                    </p:animEffect>
                                    <p:set>
                                      <p:cBhvr>
                                        <p:cTn id="20" dur="1" fill="hold">
                                          <p:stCondLst>
                                            <p:cond delay="1999"/>
                                          </p:stCondLst>
                                        </p:cTn>
                                        <p:tgtEl>
                                          <p:spTgt spid="5">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342900" indent="-342900" algn="l">
              <a:buFont typeface="Arial" pitchFamily="34" charset="0"/>
              <a:buChar char="•"/>
            </a:pPr>
            <a:r>
              <a:rPr lang="en-CA" sz="2400" dirty="0" smtClean="0"/>
              <a:t>We will </a:t>
            </a:r>
            <a:r>
              <a:rPr lang="en-CA" sz="2400" dirty="0" smtClean="0"/>
              <a:t>also </a:t>
            </a:r>
            <a:r>
              <a:rPr lang="en-CA" sz="2400" dirty="0" smtClean="0"/>
              <a:t>answer:</a:t>
            </a:r>
          </a:p>
          <a:p>
            <a:pPr marL="722313" lvl="1" indent="-342900" algn="l">
              <a:buFont typeface="Arial" pitchFamily="34" charset="0"/>
              <a:buChar char="•"/>
            </a:pPr>
            <a:r>
              <a:rPr lang="en-CA" sz="2400" dirty="0" smtClean="0"/>
              <a:t>What will happen in the future to Planet Earth?</a:t>
            </a:r>
          </a:p>
          <a:p>
            <a:pPr marL="722313" lvl="1" indent="-342900" algn="l">
              <a:buFont typeface="Arial" pitchFamily="34" charset="0"/>
              <a:buChar char="•"/>
            </a:pPr>
            <a:r>
              <a:rPr lang="en-CA" sz="2400" dirty="0" smtClean="0"/>
              <a:t>What will happen to humanity?</a:t>
            </a:r>
          </a:p>
          <a:p>
            <a:pPr marL="365125" indent="-342900" algn="l">
              <a:buFont typeface="Arial" pitchFamily="34" charset="0"/>
              <a:buChar char="•"/>
            </a:pPr>
            <a:endParaRPr lang="en-CA" sz="2400" dirty="0" smtClean="0"/>
          </a:p>
          <a:p>
            <a:pPr marL="365125" indent="-342900" algn="l">
              <a:buFont typeface="Arial" pitchFamily="34" charset="0"/>
              <a:buChar char="•"/>
            </a:pPr>
            <a:endParaRPr lang="en-CA" sz="2400" dirty="0"/>
          </a:p>
          <a:p>
            <a:pPr marL="365125" indent="-342900" algn="l">
              <a:buFont typeface="Arial" pitchFamily="34" charset="0"/>
              <a:buChar char="•"/>
            </a:pPr>
            <a:r>
              <a:rPr lang="en-CA" sz="2400" dirty="0" smtClean="0"/>
              <a:t>Information Source: the Bible</a:t>
            </a:r>
            <a:endParaRPr lang="en-CA" sz="2400" dirty="0"/>
          </a:p>
        </p:txBody>
      </p:sp>
      <p:sp>
        <p:nvSpPr>
          <p:cNvPr id="3" name="Title 2"/>
          <p:cNvSpPr>
            <a:spLocks noGrp="1"/>
          </p:cNvSpPr>
          <p:nvPr>
            <p:ph type="title"/>
          </p:nvPr>
        </p:nvSpPr>
        <p:spPr/>
        <p:txBody>
          <a:bodyPr/>
          <a:lstStyle/>
          <a:p>
            <a:r>
              <a:rPr lang="en-CA" dirty="0" smtClean="0"/>
              <a:t>What will we learn?</a:t>
            </a:r>
            <a:endParaRPr lang="en-CA" dirty="0"/>
          </a:p>
        </p:txBody>
      </p:sp>
    </p:spTree>
    <p:extLst>
      <p:ext uri="{BB962C8B-B14F-4D97-AF65-F5344CB8AC3E}">
        <p14:creationId xmlns:p14="http://schemas.microsoft.com/office/powerpoint/2010/main" val="266651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10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animEffect transition="in" filter="fade">
                                      <p:cBhvr>
                                        <p:cTn id="20" dur="1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342900" indent="-342900" algn="l">
              <a:buFont typeface="Arial" pitchFamily="34" charset="0"/>
              <a:buChar char="•"/>
            </a:pPr>
            <a:r>
              <a:rPr lang="en-CA" sz="2400" dirty="0" smtClean="0"/>
              <a:t>Daniel 2:44</a:t>
            </a:r>
          </a:p>
          <a:p>
            <a:pPr marL="714375" lvl="1" algn="l"/>
            <a:r>
              <a:rPr lang="en-CA" sz="2200" dirty="0" smtClean="0"/>
              <a:t>And </a:t>
            </a:r>
            <a:r>
              <a:rPr lang="en-CA" sz="2200" dirty="0"/>
              <a:t>in the days of these kings shall the God of heaven set up a kingdom, which shall never be destroyed: and the kingdom shall not be left to other people, </a:t>
            </a:r>
            <a:r>
              <a:rPr lang="en-CA" sz="2200" i="1" dirty="0"/>
              <a:t>but</a:t>
            </a:r>
            <a:r>
              <a:rPr lang="en-CA" sz="2200" dirty="0"/>
              <a:t> it shall break in pieces and consume all these kingdoms, and </a:t>
            </a:r>
            <a:r>
              <a:rPr lang="en-CA" sz="2200" u="sng" dirty="0"/>
              <a:t>it shall stand for ever</a:t>
            </a:r>
            <a:r>
              <a:rPr lang="en-CA" sz="2200" dirty="0" smtClean="0"/>
              <a:t>.</a:t>
            </a:r>
          </a:p>
          <a:p>
            <a:pPr marL="342900" indent="-342900" algn="l">
              <a:buFont typeface="Arial" pitchFamily="34" charset="0"/>
              <a:buChar char="•"/>
            </a:pPr>
            <a:r>
              <a:rPr lang="en-CA" sz="2400" dirty="0" smtClean="0"/>
              <a:t>What is “it”?</a:t>
            </a:r>
          </a:p>
          <a:p>
            <a:pPr marL="342900" indent="-342900" algn="l">
              <a:buFont typeface="Arial" pitchFamily="34" charset="0"/>
              <a:buChar char="•"/>
            </a:pPr>
            <a:r>
              <a:rPr lang="en-CA" sz="2400" dirty="0" smtClean="0"/>
              <a:t>How long is “</a:t>
            </a:r>
            <a:r>
              <a:rPr lang="en-CA" sz="2400" dirty="0" smtClean="0"/>
              <a:t>for ever</a:t>
            </a:r>
            <a:r>
              <a:rPr lang="en-CA" sz="2400" dirty="0" smtClean="0"/>
              <a:t>”?</a:t>
            </a:r>
          </a:p>
          <a:p>
            <a:pPr marL="342900" indent="-342900" algn="l">
              <a:buFont typeface="Arial" pitchFamily="34" charset="0"/>
              <a:buChar char="•"/>
            </a:pPr>
            <a:r>
              <a:rPr lang="en-CA" sz="2400" dirty="0" smtClean="0"/>
              <a:t>Who or </a:t>
            </a:r>
            <a:r>
              <a:rPr lang="en-CA" sz="2400" dirty="0"/>
              <a:t>w</a:t>
            </a:r>
            <a:r>
              <a:rPr lang="en-CA" sz="2400" dirty="0" smtClean="0"/>
              <a:t>hat are “all these kingdoms”?</a:t>
            </a:r>
            <a:endParaRPr lang="en-CA" sz="2400" dirty="0"/>
          </a:p>
        </p:txBody>
      </p:sp>
      <p:sp>
        <p:nvSpPr>
          <p:cNvPr id="3" name="Title 2"/>
          <p:cNvSpPr>
            <a:spLocks noGrp="1"/>
          </p:cNvSpPr>
          <p:nvPr>
            <p:ph type="title"/>
          </p:nvPr>
        </p:nvSpPr>
        <p:spPr/>
        <p:txBody>
          <a:bodyPr/>
          <a:lstStyle/>
          <a:p>
            <a:r>
              <a:rPr lang="en-CA" dirty="0" smtClean="0"/>
              <a:t>Daniel 2:44</a:t>
            </a:r>
            <a:endParaRPr lang="en-CA" dirty="0"/>
          </a:p>
        </p:txBody>
      </p:sp>
      <p:sp>
        <p:nvSpPr>
          <p:cNvPr id="5" name="TextBox 4"/>
          <p:cNvSpPr txBox="1"/>
          <p:nvPr/>
        </p:nvSpPr>
        <p:spPr>
          <a:xfrm>
            <a:off x="3923928" y="3933056"/>
            <a:ext cx="4896544" cy="461665"/>
          </a:xfrm>
          <a:prstGeom prst="rect">
            <a:avLst/>
          </a:prstGeom>
          <a:noFill/>
        </p:spPr>
        <p:txBody>
          <a:bodyPr wrap="square" rtlCol="0">
            <a:spAutoFit/>
          </a:bodyPr>
          <a:lstStyle/>
          <a:p>
            <a:pPr>
              <a:spcBef>
                <a:spcPts val="300"/>
              </a:spcBef>
            </a:pPr>
            <a:r>
              <a:rPr lang="en-CA" sz="2400" dirty="0" smtClean="0"/>
              <a:t>Kingdom set up by the God of heaven</a:t>
            </a:r>
            <a:endParaRPr lang="en-CA" sz="2400" dirty="0"/>
          </a:p>
        </p:txBody>
      </p:sp>
      <p:sp>
        <p:nvSpPr>
          <p:cNvPr id="6" name="TextBox 5"/>
          <p:cNvSpPr txBox="1"/>
          <p:nvPr/>
        </p:nvSpPr>
        <p:spPr>
          <a:xfrm>
            <a:off x="3923928" y="4365104"/>
            <a:ext cx="5220072" cy="461665"/>
          </a:xfrm>
          <a:prstGeom prst="rect">
            <a:avLst/>
          </a:prstGeom>
          <a:noFill/>
        </p:spPr>
        <p:txBody>
          <a:bodyPr wrap="square" rtlCol="0">
            <a:spAutoFit/>
          </a:bodyPr>
          <a:lstStyle/>
          <a:p>
            <a:pPr>
              <a:spcBef>
                <a:spcPts val="300"/>
              </a:spcBef>
            </a:pPr>
            <a:r>
              <a:rPr lang="en-CA" sz="2400" dirty="0" err="1" smtClean="0"/>
              <a:t>Chal</a:t>
            </a:r>
            <a:r>
              <a:rPr lang="en-CA" sz="2400" dirty="0" smtClean="0"/>
              <a:t>. word </a:t>
            </a:r>
            <a:r>
              <a:rPr lang="en-CA" sz="2400" dirty="0" err="1" smtClean="0"/>
              <a:t>Awlam</a:t>
            </a:r>
            <a:r>
              <a:rPr lang="en-CA" sz="2400" dirty="0" smtClean="0"/>
              <a:t> or </a:t>
            </a:r>
            <a:r>
              <a:rPr lang="en-CA" sz="2400" dirty="0" err="1" smtClean="0"/>
              <a:t>Olam</a:t>
            </a:r>
            <a:r>
              <a:rPr lang="en-CA" sz="2400" dirty="0" smtClean="0"/>
              <a:t>: remote time</a:t>
            </a:r>
            <a:endParaRPr lang="en-CA" sz="2400" dirty="0"/>
          </a:p>
        </p:txBody>
      </p:sp>
      <p:sp>
        <p:nvSpPr>
          <p:cNvPr id="7" name="TextBox 6"/>
          <p:cNvSpPr txBox="1"/>
          <p:nvPr/>
        </p:nvSpPr>
        <p:spPr>
          <a:xfrm>
            <a:off x="5904656" y="4839543"/>
            <a:ext cx="3239344" cy="1200329"/>
          </a:xfrm>
          <a:prstGeom prst="rect">
            <a:avLst/>
          </a:prstGeom>
          <a:noFill/>
        </p:spPr>
        <p:txBody>
          <a:bodyPr wrap="square" rtlCol="0">
            <a:spAutoFit/>
          </a:bodyPr>
          <a:lstStyle/>
          <a:p>
            <a:pPr>
              <a:spcBef>
                <a:spcPts val="300"/>
              </a:spcBef>
            </a:pPr>
            <a:r>
              <a:rPr lang="en-CA" sz="2400" dirty="0" smtClean="0"/>
              <a:t>“these” tells us that we need to look back into the chapter.</a:t>
            </a:r>
            <a:endParaRPr lang="en-CA" sz="2400" dirty="0"/>
          </a:p>
        </p:txBody>
      </p:sp>
    </p:spTree>
    <p:extLst>
      <p:ext uri="{BB962C8B-B14F-4D97-AF65-F5344CB8AC3E}">
        <p14:creationId xmlns:p14="http://schemas.microsoft.com/office/powerpoint/2010/main" val="736150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1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10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10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fade">
                                      <p:cBhvr>
                                        <p:cTn id="25" dur="1000"/>
                                        <p:tgtEl>
                                          <p:spTgt spid="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2000" fill="hold"/>
                                        <p:tgtEl>
                                          <p:spTgt spid="5"/>
                                        </p:tgtEl>
                                        <p:attrNameLst>
                                          <p:attrName>ppt_x</p:attrName>
                                        </p:attrNameLst>
                                      </p:cBhvr>
                                      <p:tavLst>
                                        <p:tav tm="0">
                                          <p:val>
                                            <p:strVal val="1+#ppt_w/2"/>
                                          </p:val>
                                        </p:tav>
                                        <p:tav tm="100000">
                                          <p:val>
                                            <p:strVal val="#ppt_x"/>
                                          </p:val>
                                        </p:tav>
                                      </p:tavLst>
                                    </p:anim>
                                    <p:anim calcmode="lin" valueType="num">
                                      <p:cBhvr additive="base">
                                        <p:cTn id="31" dur="2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2000" fill="hold"/>
                                        <p:tgtEl>
                                          <p:spTgt spid="6"/>
                                        </p:tgtEl>
                                        <p:attrNameLst>
                                          <p:attrName>ppt_x</p:attrName>
                                        </p:attrNameLst>
                                      </p:cBhvr>
                                      <p:tavLst>
                                        <p:tav tm="0">
                                          <p:val>
                                            <p:strVal val="1+#ppt_w/2"/>
                                          </p:val>
                                        </p:tav>
                                        <p:tav tm="100000">
                                          <p:val>
                                            <p:strVal val="#ppt_x"/>
                                          </p:val>
                                        </p:tav>
                                      </p:tavLst>
                                    </p:anim>
                                    <p:anim calcmode="lin" valueType="num">
                                      <p:cBhvr additive="base">
                                        <p:cTn id="37"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1000" fill="hold"/>
                                        <p:tgtEl>
                                          <p:spTgt spid="7"/>
                                        </p:tgtEl>
                                        <p:attrNameLst>
                                          <p:attrName>ppt_x</p:attrName>
                                        </p:attrNameLst>
                                      </p:cBhvr>
                                      <p:tavLst>
                                        <p:tav tm="0">
                                          <p:val>
                                            <p:strVal val="1+#ppt_w/2"/>
                                          </p:val>
                                        </p:tav>
                                        <p:tav tm="100000">
                                          <p:val>
                                            <p:strVal val="#ppt_x"/>
                                          </p:val>
                                        </p:tav>
                                      </p:tavLst>
                                    </p:anim>
                                    <p:anim calcmode="lin" valueType="num">
                                      <p:cBhvr additive="base">
                                        <p:cTn id="43"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pPr marL="342900" indent="-342900" algn="l">
              <a:buFont typeface="Arial" pitchFamily="34" charset="0"/>
              <a:buChar char="•"/>
            </a:pPr>
            <a:r>
              <a:rPr lang="en-CA" sz="2400" dirty="0" smtClean="0"/>
              <a:t>Daniel 2 tells us of a vivid dream had by Nebuchadnezzar</a:t>
            </a:r>
          </a:p>
          <a:p>
            <a:pPr marL="342900" indent="-342900" algn="l">
              <a:buFont typeface="Arial" pitchFamily="34" charset="0"/>
              <a:buChar char="•"/>
            </a:pPr>
            <a:r>
              <a:rPr lang="en-CA" sz="2400" dirty="0" smtClean="0"/>
              <a:t>He was troubled deeply and it awoke him out of sleep</a:t>
            </a:r>
          </a:p>
          <a:p>
            <a:pPr marL="342900" indent="-342900" algn="l">
              <a:buFont typeface="Arial" pitchFamily="34" charset="0"/>
              <a:buChar char="•"/>
            </a:pPr>
            <a:r>
              <a:rPr lang="en-CA" sz="2400" dirty="0" smtClean="0"/>
              <a:t>He wanted to know the meaning and asked his magicians, astrologers, sorcerers and the Chaldeans to know the dream and its meaning</a:t>
            </a:r>
          </a:p>
          <a:p>
            <a:pPr marL="342900" indent="-342900" algn="l">
              <a:buFont typeface="Arial" pitchFamily="34" charset="0"/>
              <a:buChar char="•"/>
            </a:pPr>
            <a:r>
              <a:rPr lang="en-CA" sz="2400" dirty="0" smtClean="0"/>
              <a:t>Nebuchadnezzar could not remember the dream</a:t>
            </a:r>
          </a:p>
          <a:p>
            <a:pPr marL="342900" indent="-342900" algn="l">
              <a:buFont typeface="Arial" pitchFamily="34" charset="0"/>
              <a:buChar char="•"/>
            </a:pPr>
            <a:r>
              <a:rPr lang="en-CA" sz="2400" dirty="0" smtClean="0"/>
              <a:t>Of course they could not interpret a dream they didn’t know – but Nebuchadnezzar told them they must </a:t>
            </a:r>
            <a:r>
              <a:rPr lang="en-CA" sz="2400" dirty="0" smtClean="0"/>
              <a:t>interpret it </a:t>
            </a:r>
            <a:r>
              <a:rPr lang="en-CA" sz="2400" dirty="0" smtClean="0"/>
              <a:t>or </a:t>
            </a:r>
            <a:r>
              <a:rPr lang="en-CA" sz="2400" dirty="0" smtClean="0"/>
              <a:t>die</a:t>
            </a:r>
          </a:p>
          <a:p>
            <a:pPr marL="342900" indent="-342900" algn="l">
              <a:buFont typeface="Arial" pitchFamily="34" charset="0"/>
              <a:buChar char="•"/>
            </a:pPr>
            <a:r>
              <a:rPr lang="en-CA" sz="2400" dirty="0" smtClean="0"/>
              <a:t>Nebuchadnezzar ordered all the wise men of Babylon to be destroyed</a:t>
            </a:r>
            <a:endParaRPr lang="en-CA" sz="2400" dirty="0"/>
          </a:p>
        </p:txBody>
      </p:sp>
      <p:sp>
        <p:nvSpPr>
          <p:cNvPr id="3" name="Title 2"/>
          <p:cNvSpPr>
            <a:spLocks noGrp="1"/>
          </p:cNvSpPr>
          <p:nvPr>
            <p:ph type="title"/>
          </p:nvPr>
        </p:nvSpPr>
        <p:spPr/>
        <p:txBody>
          <a:bodyPr/>
          <a:lstStyle/>
          <a:p>
            <a:r>
              <a:rPr lang="en-CA" dirty="0" smtClean="0"/>
              <a:t>Daniel 2</a:t>
            </a:r>
            <a:endParaRPr lang="en-CA" dirty="0"/>
          </a:p>
        </p:txBody>
      </p:sp>
    </p:spTree>
    <p:extLst>
      <p:ext uri="{BB962C8B-B14F-4D97-AF65-F5344CB8AC3E}">
        <p14:creationId xmlns:p14="http://schemas.microsoft.com/office/powerpoint/2010/main" val="341594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342900" indent="-342900" algn="l">
              <a:buFont typeface="Arial" pitchFamily="34" charset="0"/>
              <a:buChar char="•"/>
            </a:pPr>
            <a:r>
              <a:rPr lang="en-CA" sz="2400" dirty="0" smtClean="0"/>
              <a:t>When the prophet Daniel heard of this he inquired to Nebuchadnezzar through </a:t>
            </a:r>
            <a:r>
              <a:rPr lang="en-CA" sz="2400" dirty="0" err="1" smtClean="0"/>
              <a:t>Arioch</a:t>
            </a:r>
            <a:r>
              <a:rPr lang="en-CA" sz="2400" dirty="0" smtClean="0"/>
              <a:t>, the King’s captain</a:t>
            </a:r>
          </a:p>
          <a:p>
            <a:pPr marL="342900" indent="-342900" algn="l">
              <a:buFont typeface="Arial" pitchFamily="34" charset="0"/>
              <a:buChar char="•"/>
            </a:pPr>
            <a:r>
              <a:rPr lang="en-CA" sz="2400" dirty="0" smtClean="0"/>
              <a:t>Daniel then requested time to meet with Nebuchadnezzar to make known his dream and the interpretation</a:t>
            </a:r>
          </a:p>
          <a:p>
            <a:pPr marL="342900" indent="-342900" algn="l">
              <a:buFont typeface="Arial" pitchFamily="34" charset="0"/>
              <a:buChar char="•"/>
            </a:pPr>
            <a:r>
              <a:rPr lang="en-CA" sz="2400" dirty="0" smtClean="0"/>
              <a:t>The God of heaven revealed the dream to Daniel in a night vision</a:t>
            </a:r>
          </a:p>
          <a:p>
            <a:pPr marL="342900" indent="-342900" algn="l">
              <a:buFont typeface="Arial" pitchFamily="34" charset="0"/>
              <a:buChar char="•"/>
            </a:pPr>
            <a:r>
              <a:rPr lang="en-CA" sz="2400" dirty="0" smtClean="0"/>
              <a:t>Daniel then went before Nebuchadnezzar to tell him the dream and the interpretation by explaining that the God of heaven revealed it to him</a:t>
            </a:r>
            <a:endParaRPr lang="en-CA" sz="2400" dirty="0"/>
          </a:p>
        </p:txBody>
      </p:sp>
      <p:sp>
        <p:nvSpPr>
          <p:cNvPr id="3" name="Title 2"/>
          <p:cNvSpPr>
            <a:spLocks noGrp="1"/>
          </p:cNvSpPr>
          <p:nvPr>
            <p:ph type="title"/>
          </p:nvPr>
        </p:nvSpPr>
        <p:spPr/>
        <p:txBody>
          <a:bodyPr/>
          <a:lstStyle/>
          <a:p>
            <a:r>
              <a:rPr lang="en-CA" dirty="0" smtClean="0"/>
              <a:t>Daniel 2</a:t>
            </a:r>
            <a:endParaRPr lang="en-CA" dirty="0"/>
          </a:p>
        </p:txBody>
      </p:sp>
    </p:spTree>
    <p:extLst>
      <p:ext uri="{BB962C8B-B14F-4D97-AF65-F5344CB8AC3E}">
        <p14:creationId xmlns:p14="http://schemas.microsoft.com/office/powerpoint/2010/main" val="369113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pPr marL="342900" indent="-342900" algn="l">
              <a:buFont typeface="Arial" pitchFamily="34" charset="0"/>
              <a:buChar char="•"/>
            </a:pPr>
            <a:r>
              <a:rPr lang="en-CA" sz="2400" dirty="0" smtClean="0"/>
              <a:t>The dream was a great image with:</a:t>
            </a:r>
          </a:p>
          <a:p>
            <a:pPr marL="1077913" indent="-342900" algn="l">
              <a:buFont typeface="Arial" pitchFamily="34" charset="0"/>
              <a:buChar char="•"/>
            </a:pPr>
            <a:r>
              <a:rPr lang="en-CA" sz="2400" dirty="0"/>
              <a:t>H</a:t>
            </a:r>
            <a:r>
              <a:rPr lang="en-CA" sz="2400" dirty="0" smtClean="0"/>
              <a:t>ead of </a:t>
            </a:r>
            <a:r>
              <a:rPr lang="en-CA" sz="2400" dirty="0" smtClean="0">
                <a:solidFill>
                  <a:srgbClr val="FFC000"/>
                </a:solidFill>
              </a:rPr>
              <a:t>gold</a:t>
            </a:r>
          </a:p>
          <a:p>
            <a:pPr marL="1077913" indent="-342900" algn="l">
              <a:buFont typeface="Arial" pitchFamily="34" charset="0"/>
              <a:buChar char="•"/>
            </a:pPr>
            <a:r>
              <a:rPr lang="en-CA" sz="2400" dirty="0" smtClean="0"/>
              <a:t>Breast and arms of </a:t>
            </a:r>
            <a:r>
              <a:rPr lang="en-CA" sz="2400" dirty="0" smtClean="0">
                <a:solidFill>
                  <a:schemeClr val="tx1">
                    <a:lumMod val="65000"/>
                  </a:schemeClr>
                </a:solidFill>
              </a:rPr>
              <a:t>silver</a:t>
            </a:r>
          </a:p>
          <a:p>
            <a:pPr marL="1077913" indent="-342900" algn="l">
              <a:buFont typeface="Arial" pitchFamily="34" charset="0"/>
              <a:buChar char="•"/>
            </a:pPr>
            <a:r>
              <a:rPr lang="en-CA" sz="2400" dirty="0" smtClean="0"/>
              <a:t>Belly and thighs of </a:t>
            </a:r>
            <a:r>
              <a:rPr lang="en-CA" sz="2400" dirty="0" smtClean="0">
                <a:solidFill>
                  <a:schemeClr val="accent5"/>
                </a:solidFill>
              </a:rPr>
              <a:t>brass</a:t>
            </a:r>
          </a:p>
          <a:p>
            <a:pPr marL="1077913" indent="-342900" algn="l">
              <a:buFont typeface="Arial" pitchFamily="34" charset="0"/>
              <a:buChar char="•"/>
            </a:pPr>
            <a:r>
              <a:rPr lang="en-CA" sz="2400" dirty="0" smtClean="0"/>
              <a:t>Legs of </a:t>
            </a:r>
            <a:r>
              <a:rPr lang="en-CA" sz="2400" dirty="0" smtClean="0">
                <a:solidFill>
                  <a:schemeClr val="accent1"/>
                </a:solidFill>
              </a:rPr>
              <a:t>iron</a:t>
            </a:r>
          </a:p>
          <a:p>
            <a:pPr marL="1077913" indent="-342900" algn="l">
              <a:buFont typeface="Arial" pitchFamily="34" charset="0"/>
              <a:buChar char="•"/>
            </a:pPr>
            <a:r>
              <a:rPr lang="en-CA" sz="2400" dirty="0" smtClean="0"/>
              <a:t>Feet of part </a:t>
            </a:r>
            <a:r>
              <a:rPr lang="en-CA" sz="2400" dirty="0" smtClean="0">
                <a:solidFill>
                  <a:schemeClr val="accent5"/>
                </a:solidFill>
              </a:rPr>
              <a:t>clay</a:t>
            </a:r>
            <a:r>
              <a:rPr lang="en-CA" sz="2400" dirty="0" smtClean="0"/>
              <a:t> and part </a:t>
            </a:r>
            <a:r>
              <a:rPr lang="en-CA" sz="2400" dirty="0" smtClean="0">
                <a:solidFill>
                  <a:schemeClr val="accent1"/>
                </a:solidFill>
              </a:rPr>
              <a:t>iron</a:t>
            </a:r>
          </a:p>
          <a:p>
            <a:pPr marL="342900" indent="-342900" algn="l">
              <a:buFont typeface="Arial" pitchFamily="34" charset="0"/>
              <a:buChar char="•"/>
            </a:pPr>
            <a:r>
              <a:rPr lang="en-CA" sz="2400" dirty="0" smtClean="0"/>
              <a:t>Then came a stone cut out without hands which hit and destroyed the image upon his feet and brake it to pieces and turned it to chaff and the stone became a great mountain filling the whole earth</a:t>
            </a:r>
            <a:endParaRPr lang="en-CA" sz="2400" dirty="0"/>
          </a:p>
        </p:txBody>
      </p:sp>
      <p:sp>
        <p:nvSpPr>
          <p:cNvPr id="3" name="Title 2"/>
          <p:cNvSpPr>
            <a:spLocks noGrp="1"/>
          </p:cNvSpPr>
          <p:nvPr>
            <p:ph type="title"/>
          </p:nvPr>
        </p:nvSpPr>
        <p:spPr/>
        <p:txBody>
          <a:bodyPr/>
          <a:lstStyle/>
          <a:p>
            <a:r>
              <a:rPr lang="en-CA" dirty="0" smtClean="0"/>
              <a:t>Daniel 2</a:t>
            </a:r>
            <a:endParaRPr lang="en-CA" dirty="0"/>
          </a:p>
        </p:txBody>
      </p:sp>
    </p:spTree>
    <p:extLst>
      <p:ext uri="{BB962C8B-B14F-4D97-AF65-F5344CB8AC3E}">
        <p14:creationId xmlns:p14="http://schemas.microsoft.com/office/powerpoint/2010/main" val="3285448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67544" y="1988840"/>
            <a:ext cx="8229600" cy="4075176"/>
          </a:xfrm>
        </p:spPr>
        <p:txBody>
          <a:bodyPr>
            <a:normAutofit/>
          </a:bodyPr>
          <a:lstStyle/>
          <a:p>
            <a:pPr marL="342900" indent="-342900" algn="l">
              <a:buFont typeface="Arial" pitchFamily="34" charset="0"/>
              <a:buChar char="•"/>
            </a:pPr>
            <a:r>
              <a:rPr lang="en-CA" sz="2400" dirty="0" smtClean="0"/>
              <a:t>Daniel then </a:t>
            </a:r>
            <a:r>
              <a:rPr lang="en-CA" sz="2400" dirty="0" smtClean="0"/>
              <a:t>tells Nebuchadnezzar </a:t>
            </a:r>
            <a:r>
              <a:rPr lang="en-CA" sz="2400" dirty="0" smtClean="0"/>
              <a:t>the meaning:</a:t>
            </a:r>
          </a:p>
          <a:p>
            <a:pPr marL="722313" lvl="1" indent="-342900" algn="l">
              <a:buFont typeface="Arial" pitchFamily="34" charset="0"/>
              <a:buChar char="•"/>
            </a:pPr>
            <a:r>
              <a:rPr lang="en-CA" sz="2200" dirty="0" smtClean="0"/>
              <a:t>The head of </a:t>
            </a:r>
            <a:r>
              <a:rPr lang="en-CA" sz="2200" dirty="0" smtClean="0">
                <a:solidFill>
                  <a:srgbClr val="FFC000"/>
                </a:solidFill>
              </a:rPr>
              <a:t>gold</a:t>
            </a:r>
            <a:r>
              <a:rPr lang="en-CA" sz="2200" dirty="0" smtClean="0"/>
              <a:t> is the </a:t>
            </a:r>
            <a:r>
              <a:rPr lang="en-CA" sz="2200" dirty="0" smtClean="0"/>
              <a:t>kingdom </a:t>
            </a:r>
            <a:r>
              <a:rPr lang="en-CA" sz="2200" dirty="0" smtClean="0"/>
              <a:t>of Babylon</a:t>
            </a:r>
          </a:p>
          <a:p>
            <a:pPr marL="722313" lvl="1" indent="-342900" algn="l">
              <a:buFont typeface="Arial" pitchFamily="34" charset="0"/>
              <a:buChar char="•"/>
            </a:pPr>
            <a:r>
              <a:rPr lang="en-CA" sz="2200" dirty="0" smtClean="0"/>
              <a:t>The </a:t>
            </a:r>
            <a:r>
              <a:rPr lang="en-CA" sz="2200" dirty="0" smtClean="0">
                <a:solidFill>
                  <a:schemeClr val="tx1">
                    <a:lumMod val="65000"/>
                  </a:schemeClr>
                </a:solidFill>
              </a:rPr>
              <a:t>silver</a:t>
            </a:r>
            <a:r>
              <a:rPr lang="en-CA" sz="2200" dirty="0" smtClean="0"/>
              <a:t>, </a:t>
            </a:r>
            <a:r>
              <a:rPr lang="en-CA" sz="2200" dirty="0" smtClean="0">
                <a:solidFill>
                  <a:schemeClr val="accent5"/>
                </a:solidFill>
              </a:rPr>
              <a:t>brass</a:t>
            </a:r>
            <a:r>
              <a:rPr lang="en-CA" sz="2200" dirty="0" smtClean="0"/>
              <a:t>, </a:t>
            </a:r>
            <a:r>
              <a:rPr lang="en-CA" sz="2200" dirty="0" smtClean="0">
                <a:solidFill>
                  <a:schemeClr val="accent1"/>
                </a:solidFill>
              </a:rPr>
              <a:t>iron</a:t>
            </a:r>
            <a:r>
              <a:rPr lang="en-CA" sz="2200" dirty="0" smtClean="0"/>
              <a:t> and part </a:t>
            </a:r>
            <a:r>
              <a:rPr lang="en-CA" sz="2200" dirty="0" smtClean="0">
                <a:solidFill>
                  <a:schemeClr val="accent3">
                    <a:lumMod val="75000"/>
                  </a:schemeClr>
                </a:solidFill>
              </a:rPr>
              <a:t>clay</a:t>
            </a:r>
            <a:r>
              <a:rPr lang="en-CA" sz="2200" dirty="0" smtClean="0"/>
              <a:t>/part </a:t>
            </a:r>
            <a:r>
              <a:rPr lang="en-CA" sz="2200" dirty="0" smtClean="0">
                <a:solidFill>
                  <a:schemeClr val="accent1"/>
                </a:solidFill>
              </a:rPr>
              <a:t>iron</a:t>
            </a:r>
            <a:r>
              <a:rPr lang="en-CA" sz="2200" dirty="0" smtClean="0"/>
              <a:t> are </a:t>
            </a:r>
            <a:r>
              <a:rPr lang="en-CA" sz="2200" dirty="0" smtClean="0"/>
              <a:t>kingdoms </a:t>
            </a:r>
            <a:r>
              <a:rPr lang="en-CA" sz="2200" dirty="0" smtClean="0"/>
              <a:t>after Babylon, with the part </a:t>
            </a:r>
            <a:r>
              <a:rPr lang="en-CA" sz="2200" dirty="0">
                <a:solidFill>
                  <a:schemeClr val="accent3">
                    <a:lumMod val="75000"/>
                  </a:schemeClr>
                </a:solidFill>
              </a:rPr>
              <a:t>clay</a:t>
            </a:r>
            <a:r>
              <a:rPr lang="en-CA" sz="2200" dirty="0" smtClean="0"/>
              <a:t> </a:t>
            </a:r>
            <a:r>
              <a:rPr lang="en-CA" sz="2200" dirty="0" smtClean="0"/>
              <a:t>and part </a:t>
            </a:r>
            <a:r>
              <a:rPr lang="en-CA" sz="2200" dirty="0">
                <a:solidFill>
                  <a:schemeClr val="accent1"/>
                </a:solidFill>
              </a:rPr>
              <a:t>iron</a:t>
            </a:r>
            <a:r>
              <a:rPr lang="en-CA" sz="2200" dirty="0" smtClean="0"/>
              <a:t> </a:t>
            </a:r>
            <a:r>
              <a:rPr lang="en-CA" sz="2200" dirty="0" smtClean="0"/>
              <a:t>being a divided kingdom and it makes special mention of the toes </a:t>
            </a:r>
          </a:p>
          <a:p>
            <a:pPr marL="722313" lvl="1" indent="-342900" algn="l">
              <a:buFont typeface="Arial" pitchFamily="34" charset="0"/>
              <a:buChar char="•"/>
            </a:pPr>
            <a:r>
              <a:rPr lang="en-CA" sz="2200" dirty="0" smtClean="0"/>
              <a:t>The stone which destroyed the image is the </a:t>
            </a:r>
            <a:r>
              <a:rPr lang="en-CA" sz="2200" dirty="0" smtClean="0"/>
              <a:t>kingdom </a:t>
            </a:r>
            <a:r>
              <a:rPr lang="en-CA" sz="2200" dirty="0" smtClean="0"/>
              <a:t>of God which will replace these </a:t>
            </a:r>
            <a:r>
              <a:rPr lang="en-CA" sz="2200" dirty="0" smtClean="0"/>
              <a:t>kingdoms </a:t>
            </a:r>
            <a:r>
              <a:rPr lang="en-CA" sz="2200" dirty="0" smtClean="0"/>
              <a:t>of </a:t>
            </a:r>
            <a:r>
              <a:rPr lang="en-CA" sz="2200" dirty="0" smtClean="0"/>
              <a:t>men and be a mountain which </a:t>
            </a:r>
            <a:r>
              <a:rPr lang="en-CA" sz="2200" dirty="0" smtClean="0"/>
              <a:t>will fill the whole </a:t>
            </a:r>
            <a:r>
              <a:rPr lang="en-CA" sz="2200" dirty="0" smtClean="0"/>
              <a:t>earth</a:t>
            </a:r>
            <a:endParaRPr lang="en-CA" sz="2200" dirty="0" smtClean="0"/>
          </a:p>
          <a:p>
            <a:pPr marL="342900" indent="-342900" algn="l">
              <a:buFont typeface="Arial" pitchFamily="34" charset="0"/>
              <a:buChar char="•"/>
            </a:pPr>
            <a:r>
              <a:rPr lang="en-CA" sz="2400" dirty="0">
                <a:solidFill>
                  <a:srgbClr val="0070C0"/>
                </a:solidFill>
              </a:rPr>
              <a:t>G</a:t>
            </a:r>
            <a:r>
              <a:rPr lang="en-CA" sz="2400" dirty="0">
                <a:solidFill>
                  <a:srgbClr val="FF0000"/>
                </a:solidFill>
              </a:rPr>
              <a:t>o</a:t>
            </a:r>
            <a:r>
              <a:rPr lang="en-CA" sz="2400" dirty="0">
                <a:solidFill>
                  <a:srgbClr val="FFFF00"/>
                </a:solidFill>
              </a:rPr>
              <a:t>o</a:t>
            </a:r>
            <a:r>
              <a:rPr lang="en-CA" sz="2400" dirty="0">
                <a:solidFill>
                  <a:srgbClr val="0070C0"/>
                </a:solidFill>
              </a:rPr>
              <a:t>g</a:t>
            </a:r>
            <a:r>
              <a:rPr lang="en-CA" sz="2400" dirty="0">
                <a:solidFill>
                  <a:srgbClr val="00B050"/>
                </a:solidFill>
              </a:rPr>
              <a:t>l</a:t>
            </a:r>
            <a:r>
              <a:rPr lang="en-CA" sz="2400" dirty="0">
                <a:solidFill>
                  <a:srgbClr val="FF0000"/>
                </a:solidFill>
              </a:rPr>
              <a:t>e</a:t>
            </a:r>
            <a:r>
              <a:rPr lang="en-CA" sz="2400" dirty="0" smtClean="0"/>
              <a:t> </a:t>
            </a:r>
            <a:r>
              <a:rPr lang="en-CA" sz="2400" dirty="0" smtClean="0"/>
              <a:t>search we find a </a:t>
            </a:r>
            <a:r>
              <a:rPr lang="en-CA" sz="2400" u="sng" dirty="0" smtClean="0"/>
              <a:t>relatively</a:t>
            </a:r>
            <a:r>
              <a:rPr lang="en-CA" sz="2400" dirty="0" smtClean="0"/>
              <a:t> consistent </a:t>
            </a:r>
            <a:r>
              <a:rPr lang="en-CA" sz="2400" dirty="0" smtClean="0"/>
              <a:t>message on labelling these kingdoms</a:t>
            </a:r>
          </a:p>
        </p:txBody>
      </p:sp>
      <p:sp>
        <p:nvSpPr>
          <p:cNvPr id="3" name="Title 2"/>
          <p:cNvSpPr>
            <a:spLocks noGrp="1"/>
          </p:cNvSpPr>
          <p:nvPr>
            <p:ph type="title"/>
          </p:nvPr>
        </p:nvSpPr>
        <p:spPr/>
        <p:txBody>
          <a:bodyPr/>
          <a:lstStyle/>
          <a:p>
            <a:r>
              <a:rPr lang="en-CA" dirty="0" smtClean="0"/>
              <a:t>Daniel 2</a:t>
            </a:r>
            <a:endParaRPr lang="en-CA" dirty="0"/>
          </a:p>
        </p:txBody>
      </p:sp>
    </p:spTree>
    <p:extLst>
      <p:ext uri="{BB962C8B-B14F-4D97-AF65-F5344CB8AC3E}">
        <p14:creationId xmlns:p14="http://schemas.microsoft.com/office/powerpoint/2010/main" val="104985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endParaRPr lang="en-CA"/>
          </a:p>
        </p:txBody>
      </p:sp>
      <p:sp>
        <p:nvSpPr>
          <p:cNvPr id="3" name="Title 2"/>
          <p:cNvSpPr>
            <a:spLocks noGrp="1"/>
          </p:cNvSpPr>
          <p:nvPr>
            <p:ph type="title"/>
          </p:nvPr>
        </p:nvSpPr>
        <p:spPr/>
        <p:txBody>
          <a:bodyPr/>
          <a:lstStyle/>
          <a:p>
            <a:r>
              <a:rPr lang="en-CA" dirty="0" smtClean="0">
                <a:solidFill>
                  <a:srgbClr val="0070C0"/>
                </a:solidFill>
              </a:rPr>
              <a:t>G</a:t>
            </a:r>
            <a:r>
              <a:rPr lang="en-CA" dirty="0" smtClean="0">
                <a:solidFill>
                  <a:srgbClr val="FF0000"/>
                </a:solidFill>
              </a:rPr>
              <a:t>o</a:t>
            </a:r>
            <a:r>
              <a:rPr lang="en-CA" dirty="0" smtClean="0">
                <a:solidFill>
                  <a:srgbClr val="FFFF00"/>
                </a:solidFill>
              </a:rPr>
              <a:t>o</a:t>
            </a:r>
            <a:r>
              <a:rPr lang="en-CA" dirty="0" smtClean="0">
                <a:solidFill>
                  <a:srgbClr val="0070C0"/>
                </a:solidFill>
              </a:rPr>
              <a:t>g</a:t>
            </a:r>
            <a:r>
              <a:rPr lang="en-CA" dirty="0" smtClean="0">
                <a:solidFill>
                  <a:srgbClr val="00B050"/>
                </a:solidFill>
              </a:rPr>
              <a:t>l</a:t>
            </a:r>
            <a:r>
              <a:rPr lang="en-CA" dirty="0" smtClean="0">
                <a:solidFill>
                  <a:srgbClr val="FF0000"/>
                </a:solidFill>
              </a:rPr>
              <a:t>e</a:t>
            </a:r>
            <a:endParaRPr lang="en-CA" dirty="0">
              <a:solidFill>
                <a:srgbClr val="FF000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024" y="1844824"/>
            <a:ext cx="8820472" cy="5168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52387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706326" y="2020888"/>
            <a:ext cx="5731348" cy="4075112"/>
          </a:xfrm>
        </p:spPr>
      </p:pic>
      <p:sp>
        <p:nvSpPr>
          <p:cNvPr id="3" name="Title 2"/>
          <p:cNvSpPr>
            <a:spLocks noGrp="1"/>
          </p:cNvSpPr>
          <p:nvPr>
            <p:ph type="title"/>
          </p:nvPr>
        </p:nvSpPr>
        <p:spPr/>
        <p:txBody>
          <a:bodyPr/>
          <a:lstStyle/>
          <a:p>
            <a:r>
              <a:rPr lang="en-CA" dirty="0" smtClean="0">
                <a:solidFill>
                  <a:srgbClr val="0070C0"/>
                </a:solidFill>
              </a:rPr>
              <a:t>G</a:t>
            </a:r>
            <a:r>
              <a:rPr lang="en-CA" dirty="0" smtClean="0">
                <a:solidFill>
                  <a:srgbClr val="FF0000"/>
                </a:solidFill>
              </a:rPr>
              <a:t>o</a:t>
            </a:r>
            <a:r>
              <a:rPr lang="en-CA" dirty="0" smtClean="0">
                <a:solidFill>
                  <a:srgbClr val="FFFF00"/>
                </a:solidFill>
              </a:rPr>
              <a:t>o</a:t>
            </a:r>
            <a:r>
              <a:rPr lang="en-CA" dirty="0" smtClean="0">
                <a:solidFill>
                  <a:srgbClr val="0070C0"/>
                </a:solidFill>
              </a:rPr>
              <a:t>g</a:t>
            </a:r>
            <a:r>
              <a:rPr lang="en-CA" dirty="0" smtClean="0">
                <a:solidFill>
                  <a:srgbClr val="00B050"/>
                </a:solidFill>
              </a:rPr>
              <a:t>l</a:t>
            </a:r>
            <a:r>
              <a:rPr lang="en-CA" dirty="0" smtClean="0">
                <a:solidFill>
                  <a:srgbClr val="FF0000"/>
                </a:solidFill>
              </a:rPr>
              <a:t>e</a:t>
            </a:r>
            <a:endParaRPr lang="en-CA" dirty="0">
              <a:solidFill>
                <a:srgbClr val="FF0000"/>
              </a:solidFill>
            </a:endParaRPr>
          </a:p>
        </p:txBody>
      </p:sp>
    </p:spTree>
    <p:extLst>
      <p:ext uri="{BB962C8B-B14F-4D97-AF65-F5344CB8AC3E}">
        <p14:creationId xmlns:p14="http://schemas.microsoft.com/office/powerpoint/2010/main" val="10576444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solidFill>
                  <a:srgbClr val="0070C0"/>
                </a:solidFill>
              </a:rPr>
              <a:t>G</a:t>
            </a:r>
            <a:r>
              <a:rPr lang="en-CA" dirty="0" smtClean="0">
                <a:solidFill>
                  <a:srgbClr val="FF0000"/>
                </a:solidFill>
              </a:rPr>
              <a:t>o</a:t>
            </a:r>
            <a:r>
              <a:rPr lang="en-CA" dirty="0" smtClean="0">
                <a:solidFill>
                  <a:srgbClr val="FFFF00"/>
                </a:solidFill>
              </a:rPr>
              <a:t>o</a:t>
            </a:r>
            <a:r>
              <a:rPr lang="en-CA" dirty="0" smtClean="0">
                <a:solidFill>
                  <a:srgbClr val="0070C0"/>
                </a:solidFill>
              </a:rPr>
              <a:t>g</a:t>
            </a:r>
            <a:r>
              <a:rPr lang="en-CA" dirty="0" smtClean="0">
                <a:solidFill>
                  <a:srgbClr val="00B050"/>
                </a:solidFill>
              </a:rPr>
              <a:t>l</a:t>
            </a:r>
            <a:r>
              <a:rPr lang="en-CA" dirty="0" smtClean="0">
                <a:solidFill>
                  <a:srgbClr val="FF0000"/>
                </a:solidFill>
              </a:rPr>
              <a:t>e</a:t>
            </a:r>
            <a:endParaRPr lang="en-CA" dirty="0">
              <a:solidFill>
                <a:srgbClr val="FF0000"/>
              </a:solidFill>
            </a:endParaRPr>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736750" y="2020888"/>
            <a:ext cx="5670500" cy="4075112"/>
          </a:xfrm>
        </p:spPr>
      </p:pic>
    </p:spTree>
    <p:extLst>
      <p:ext uri="{BB962C8B-B14F-4D97-AF65-F5344CB8AC3E}">
        <p14:creationId xmlns:p14="http://schemas.microsoft.com/office/powerpoint/2010/main" val="21388736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solidFill>
                  <a:srgbClr val="0070C0"/>
                </a:solidFill>
              </a:rPr>
              <a:t>G</a:t>
            </a:r>
            <a:r>
              <a:rPr lang="en-CA" dirty="0" smtClean="0">
                <a:solidFill>
                  <a:srgbClr val="FF0000"/>
                </a:solidFill>
              </a:rPr>
              <a:t>o</a:t>
            </a:r>
            <a:r>
              <a:rPr lang="en-CA" dirty="0" smtClean="0">
                <a:solidFill>
                  <a:srgbClr val="FFFF00"/>
                </a:solidFill>
              </a:rPr>
              <a:t>o</a:t>
            </a:r>
            <a:r>
              <a:rPr lang="en-CA" dirty="0" smtClean="0">
                <a:solidFill>
                  <a:srgbClr val="0070C0"/>
                </a:solidFill>
              </a:rPr>
              <a:t>g</a:t>
            </a:r>
            <a:r>
              <a:rPr lang="en-CA" dirty="0" smtClean="0">
                <a:solidFill>
                  <a:srgbClr val="00B050"/>
                </a:solidFill>
              </a:rPr>
              <a:t>l</a:t>
            </a:r>
            <a:r>
              <a:rPr lang="en-CA" dirty="0" smtClean="0">
                <a:solidFill>
                  <a:srgbClr val="FF0000"/>
                </a:solidFill>
              </a:rPr>
              <a:t>e</a:t>
            </a:r>
            <a:endParaRPr lang="en-CA" dirty="0">
              <a:solidFill>
                <a:srgbClr val="FF0000"/>
              </a:solidFill>
            </a:endParaRPr>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194260" y="2020888"/>
            <a:ext cx="2755480" cy="4075112"/>
          </a:xfrm>
        </p:spPr>
      </p:pic>
    </p:spTree>
    <p:extLst>
      <p:ext uri="{BB962C8B-B14F-4D97-AF65-F5344CB8AC3E}">
        <p14:creationId xmlns:p14="http://schemas.microsoft.com/office/powerpoint/2010/main" val="21388736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solidFill>
                  <a:srgbClr val="0070C0"/>
                </a:solidFill>
              </a:rPr>
              <a:t>G</a:t>
            </a:r>
            <a:r>
              <a:rPr lang="en-CA" dirty="0" smtClean="0">
                <a:solidFill>
                  <a:srgbClr val="FF0000"/>
                </a:solidFill>
              </a:rPr>
              <a:t>o</a:t>
            </a:r>
            <a:r>
              <a:rPr lang="en-CA" dirty="0" smtClean="0">
                <a:solidFill>
                  <a:srgbClr val="FFFF00"/>
                </a:solidFill>
              </a:rPr>
              <a:t>o</a:t>
            </a:r>
            <a:r>
              <a:rPr lang="en-CA" dirty="0" smtClean="0">
                <a:solidFill>
                  <a:srgbClr val="0070C0"/>
                </a:solidFill>
              </a:rPr>
              <a:t>g</a:t>
            </a:r>
            <a:r>
              <a:rPr lang="en-CA" dirty="0" smtClean="0">
                <a:solidFill>
                  <a:srgbClr val="00B050"/>
                </a:solidFill>
              </a:rPr>
              <a:t>l</a:t>
            </a:r>
            <a:r>
              <a:rPr lang="en-CA" dirty="0" smtClean="0">
                <a:solidFill>
                  <a:srgbClr val="FF0000"/>
                </a:solidFill>
              </a:rPr>
              <a:t>e</a:t>
            </a:r>
            <a:endParaRPr lang="en-CA" dirty="0">
              <a:solidFill>
                <a:srgbClr val="FF0000"/>
              </a:solidFill>
            </a:endParaRPr>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705756" y="2020888"/>
            <a:ext cx="1732487" cy="4075112"/>
          </a:xfrm>
        </p:spPr>
      </p:pic>
    </p:spTree>
    <p:extLst>
      <p:ext uri="{BB962C8B-B14F-4D97-AF65-F5344CB8AC3E}">
        <p14:creationId xmlns:p14="http://schemas.microsoft.com/office/powerpoint/2010/main" val="21388736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solidFill>
                  <a:srgbClr val="0070C0"/>
                </a:solidFill>
              </a:rPr>
              <a:t>G</a:t>
            </a:r>
            <a:r>
              <a:rPr lang="en-CA" dirty="0" smtClean="0">
                <a:solidFill>
                  <a:srgbClr val="FF0000"/>
                </a:solidFill>
              </a:rPr>
              <a:t>o</a:t>
            </a:r>
            <a:r>
              <a:rPr lang="en-CA" dirty="0" smtClean="0">
                <a:solidFill>
                  <a:srgbClr val="FFFF00"/>
                </a:solidFill>
              </a:rPr>
              <a:t>o</a:t>
            </a:r>
            <a:r>
              <a:rPr lang="en-CA" dirty="0" smtClean="0">
                <a:solidFill>
                  <a:srgbClr val="0070C0"/>
                </a:solidFill>
              </a:rPr>
              <a:t>g</a:t>
            </a:r>
            <a:r>
              <a:rPr lang="en-CA" dirty="0" smtClean="0">
                <a:solidFill>
                  <a:srgbClr val="00B050"/>
                </a:solidFill>
              </a:rPr>
              <a:t>l</a:t>
            </a:r>
            <a:r>
              <a:rPr lang="en-CA" dirty="0" smtClean="0">
                <a:solidFill>
                  <a:srgbClr val="FF0000"/>
                </a:solidFill>
              </a:rPr>
              <a:t>e</a:t>
            </a:r>
            <a:endParaRPr lang="en-CA" dirty="0">
              <a:solidFill>
                <a:srgbClr val="FF0000"/>
              </a:solidFill>
            </a:endParaRPr>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239262" y="2131346"/>
            <a:ext cx="2665476" cy="3854196"/>
          </a:xfrm>
        </p:spPr>
      </p:pic>
    </p:spTree>
    <p:extLst>
      <p:ext uri="{BB962C8B-B14F-4D97-AF65-F5344CB8AC3E}">
        <p14:creationId xmlns:p14="http://schemas.microsoft.com/office/powerpoint/2010/main" val="37413199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solidFill>
                  <a:srgbClr val="0070C0"/>
                </a:solidFill>
              </a:rPr>
              <a:t>G</a:t>
            </a:r>
            <a:r>
              <a:rPr lang="en-CA" dirty="0" smtClean="0">
                <a:solidFill>
                  <a:srgbClr val="FF0000"/>
                </a:solidFill>
              </a:rPr>
              <a:t>o</a:t>
            </a:r>
            <a:r>
              <a:rPr lang="en-CA" dirty="0" smtClean="0">
                <a:solidFill>
                  <a:srgbClr val="FFFF00"/>
                </a:solidFill>
              </a:rPr>
              <a:t>o</a:t>
            </a:r>
            <a:r>
              <a:rPr lang="en-CA" dirty="0" smtClean="0">
                <a:solidFill>
                  <a:srgbClr val="0070C0"/>
                </a:solidFill>
              </a:rPr>
              <a:t>g</a:t>
            </a:r>
            <a:r>
              <a:rPr lang="en-CA" dirty="0" smtClean="0">
                <a:solidFill>
                  <a:srgbClr val="00B050"/>
                </a:solidFill>
              </a:rPr>
              <a:t>l</a:t>
            </a:r>
            <a:r>
              <a:rPr lang="en-CA" dirty="0" smtClean="0">
                <a:solidFill>
                  <a:srgbClr val="FF0000"/>
                </a:solidFill>
              </a:rPr>
              <a:t>e</a:t>
            </a:r>
            <a:endParaRPr lang="en-CA" dirty="0">
              <a:solidFill>
                <a:srgbClr val="FF0000"/>
              </a:solidFill>
            </a:endParaRPr>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645681" y="2020888"/>
            <a:ext cx="5852637" cy="4075112"/>
          </a:xfrm>
        </p:spPr>
      </p:pic>
    </p:spTree>
    <p:extLst>
      <p:ext uri="{BB962C8B-B14F-4D97-AF65-F5344CB8AC3E}">
        <p14:creationId xmlns:p14="http://schemas.microsoft.com/office/powerpoint/2010/main" val="37413199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solidFill>
                  <a:srgbClr val="0070C0"/>
                </a:solidFill>
              </a:rPr>
              <a:t>G</a:t>
            </a:r>
            <a:r>
              <a:rPr lang="en-CA" dirty="0" smtClean="0">
                <a:solidFill>
                  <a:srgbClr val="FF0000"/>
                </a:solidFill>
              </a:rPr>
              <a:t>o</a:t>
            </a:r>
            <a:r>
              <a:rPr lang="en-CA" dirty="0" smtClean="0">
                <a:solidFill>
                  <a:srgbClr val="FFFF00"/>
                </a:solidFill>
              </a:rPr>
              <a:t>o</a:t>
            </a:r>
            <a:r>
              <a:rPr lang="en-CA" dirty="0" smtClean="0">
                <a:solidFill>
                  <a:srgbClr val="0070C0"/>
                </a:solidFill>
              </a:rPr>
              <a:t>g</a:t>
            </a:r>
            <a:r>
              <a:rPr lang="en-CA" dirty="0" smtClean="0">
                <a:solidFill>
                  <a:srgbClr val="00B050"/>
                </a:solidFill>
              </a:rPr>
              <a:t>l</a:t>
            </a:r>
            <a:r>
              <a:rPr lang="en-CA" dirty="0" smtClean="0">
                <a:solidFill>
                  <a:srgbClr val="FF0000"/>
                </a:solidFill>
              </a:rPr>
              <a:t>e</a:t>
            </a:r>
            <a:endParaRPr lang="en-CA" dirty="0">
              <a:solidFill>
                <a:srgbClr val="FF0000"/>
              </a:solidFill>
            </a:endParaRPr>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324232" y="2020888"/>
            <a:ext cx="4495536" cy="4075112"/>
          </a:xfrm>
        </p:spPr>
      </p:pic>
    </p:spTree>
    <p:extLst>
      <p:ext uri="{BB962C8B-B14F-4D97-AF65-F5344CB8AC3E}">
        <p14:creationId xmlns:p14="http://schemas.microsoft.com/office/powerpoint/2010/main" val="37413199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solidFill>
                  <a:srgbClr val="0070C0"/>
                </a:solidFill>
              </a:rPr>
              <a:t>G</a:t>
            </a:r>
            <a:r>
              <a:rPr lang="en-CA" dirty="0" smtClean="0">
                <a:solidFill>
                  <a:srgbClr val="FF0000"/>
                </a:solidFill>
              </a:rPr>
              <a:t>o</a:t>
            </a:r>
            <a:r>
              <a:rPr lang="en-CA" dirty="0" smtClean="0">
                <a:solidFill>
                  <a:srgbClr val="FFFF00"/>
                </a:solidFill>
              </a:rPr>
              <a:t>o</a:t>
            </a:r>
            <a:r>
              <a:rPr lang="en-CA" dirty="0" smtClean="0">
                <a:solidFill>
                  <a:srgbClr val="0070C0"/>
                </a:solidFill>
              </a:rPr>
              <a:t>g</a:t>
            </a:r>
            <a:r>
              <a:rPr lang="en-CA" dirty="0" smtClean="0">
                <a:solidFill>
                  <a:srgbClr val="00B050"/>
                </a:solidFill>
              </a:rPr>
              <a:t>l</a:t>
            </a:r>
            <a:r>
              <a:rPr lang="en-CA" dirty="0" smtClean="0">
                <a:solidFill>
                  <a:srgbClr val="FF0000"/>
                </a:solidFill>
              </a:rPr>
              <a:t>e</a:t>
            </a:r>
            <a:endParaRPr lang="en-CA" dirty="0">
              <a:solidFill>
                <a:srgbClr val="FF0000"/>
              </a:solidFill>
            </a:endParaRPr>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986087" y="2153444"/>
            <a:ext cx="3171825" cy="3810000"/>
          </a:xfrm>
        </p:spPr>
      </p:pic>
    </p:spTree>
    <p:extLst>
      <p:ext uri="{BB962C8B-B14F-4D97-AF65-F5344CB8AC3E}">
        <p14:creationId xmlns:p14="http://schemas.microsoft.com/office/powerpoint/2010/main" val="25360005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504520"/>
          </a:xfrm>
        </p:spPr>
        <p:txBody>
          <a:bodyPr>
            <a:normAutofit/>
          </a:bodyPr>
          <a:lstStyle/>
          <a:p>
            <a:pPr algn="l"/>
            <a:r>
              <a:rPr lang="en-CA" sz="2400" dirty="0" smtClean="0"/>
              <a:t>Handout</a:t>
            </a:r>
          </a:p>
          <a:p>
            <a:pPr marL="342900" indent="-342900" algn="l">
              <a:buFont typeface="Arial" pitchFamily="34" charset="0"/>
              <a:buChar char="•"/>
            </a:pPr>
            <a:r>
              <a:rPr lang="en-CA" sz="2400" dirty="0" smtClean="0"/>
              <a:t>A divine political Kingdom will be established </a:t>
            </a:r>
            <a:r>
              <a:rPr lang="en-CA" sz="2400" u="sng" dirty="0" smtClean="0"/>
              <a:t>on Earth</a:t>
            </a:r>
            <a:endParaRPr lang="en-CA" sz="2400" dirty="0" smtClean="0"/>
          </a:p>
          <a:p>
            <a:pPr marL="342900" indent="-342900" algn="l">
              <a:buFont typeface="Arial" pitchFamily="34" charset="0"/>
              <a:buChar char="•"/>
            </a:pPr>
            <a:r>
              <a:rPr lang="en-CA" sz="2400" dirty="0" smtClean="0"/>
              <a:t>All governments of man will be destroyed in order to bring the world into subjection to God</a:t>
            </a:r>
          </a:p>
          <a:p>
            <a:pPr marL="342900" indent="-342900" algn="l">
              <a:buFont typeface="Arial" pitchFamily="34" charset="0"/>
              <a:buChar char="•"/>
            </a:pPr>
            <a:r>
              <a:rPr lang="en-CA" sz="2400" dirty="0" smtClean="0"/>
              <a:t>This Kingdom will be the restored ancient Kingdom of Israel</a:t>
            </a:r>
          </a:p>
          <a:p>
            <a:pPr marL="342900" indent="-342900" algn="l">
              <a:buFont typeface="Arial" pitchFamily="34" charset="0"/>
              <a:buChar char="•"/>
            </a:pPr>
            <a:r>
              <a:rPr lang="en-CA" sz="2400" dirty="0" smtClean="0"/>
              <a:t>Jerusalem will be the capital</a:t>
            </a:r>
          </a:p>
          <a:p>
            <a:pPr marL="342900" indent="-342900" algn="l">
              <a:buFont typeface="Arial" pitchFamily="34" charset="0"/>
              <a:buChar char="•"/>
            </a:pPr>
            <a:r>
              <a:rPr lang="en-CA" sz="2400" dirty="0" smtClean="0"/>
              <a:t>The Jews will be gathered from their present dispersion among the nations</a:t>
            </a:r>
          </a:p>
          <a:p>
            <a:pPr marL="342900" indent="-342900" algn="l">
              <a:buFont typeface="Arial" pitchFamily="34" charset="0"/>
              <a:buChar char="•"/>
            </a:pPr>
            <a:r>
              <a:rPr lang="en-CA" sz="2400" dirty="0" smtClean="0"/>
              <a:t>Jesus will be the supreme ruler</a:t>
            </a:r>
          </a:p>
          <a:p>
            <a:pPr marL="342900" indent="-342900" algn="l">
              <a:buFont typeface="Arial" pitchFamily="34" charset="0"/>
              <a:buChar char="•"/>
            </a:pPr>
            <a:r>
              <a:rPr lang="en-CA" sz="2400" dirty="0" smtClean="0"/>
              <a:t>The saints will inherit the Kingdom under Christ</a:t>
            </a:r>
          </a:p>
          <a:p>
            <a:pPr lvl="1" algn="l"/>
            <a:endParaRPr lang="en-CA" sz="2200" dirty="0" smtClean="0">
              <a:solidFill>
                <a:srgbClr val="FF0000"/>
              </a:solidFill>
            </a:endParaRPr>
          </a:p>
          <a:p>
            <a:pPr marL="342900" indent="-342900" algn="l">
              <a:buFont typeface="Arial" pitchFamily="34" charset="0"/>
              <a:buChar char="•"/>
            </a:pPr>
            <a:endParaRPr lang="en-CA" sz="2400" dirty="0"/>
          </a:p>
        </p:txBody>
      </p:sp>
      <p:sp>
        <p:nvSpPr>
          <p:cNvPr id="3" name="Title 2"/>
          <p:cNvSpPr>
            <a:spLocks noGrp="1"/>
          </p:cNvSpPr>
          <p:nvPr>
            <p:ph type="title"/>
          </p:nvPr>
        </p:nvSpPr>
        <p:spPr/>
        <p:txBody>
          <a:bodyPr/>
          <a:lstStyle/>
          <a:p>
            <a:r>
              <a:rPr lang="en-CA" dirty="0" smtClean="0"/>
              <a:t>Biblical Teaching</a:t>
            </a:r>
            <a:endParaRPr lang="en-CA" dirty="0"/>
          </a:p>
        </p:txBody>
      </p:sp>
    </p:spTree>
    <p:extLst>
      <p:ext uri="{BB962C8B-B14F-4D97-AF65-F5344CB8AC3E}">
        <p14:creationId xmlns:p14="http://schemas.microsoft.com/office/powerpoint/2010/main" val="113403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2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2000"/>
                                        <p:tgtEl>
                                          <p:spTgt spid="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Effect transition="in" filter="fade">
                                      <p:cBhvr>
                                        <p:cTn id="30" dur="20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2000"/>
                                        <p:tgtEl>
                                          <p:spTgt spid="2">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
                                            <p:txEl>
                                              <p:pRg st="6" end="6"/>
                                            </p:txEl>
                                          </p:spTgt>
                                        </p:tgtEl>
                                        <p:attrNameLst>
                                          <p:attrName>style.visibility</p:attrName>
                                        </p:attrNameLst>
                                      </p:cBhvr>
                                      <p:to>
                                        <p:strVal val="visible"/>
                                      </p:to>
                                    </p:set>
                                    <p:animEffect transition="in" filter="fade">
                                      <p:cBhvr>
                                        <p:cTn id="40" dur="2000"/>
                                        <p:tgtEl>
                                          <p:spTgt spid="2">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Effect transition="in" filter="fade">
                                      <p:cBhvr>
                                        <p:cTn id="45" dur="2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504520"/>
          </a:xfrm>
        </p:spPr>
        <p:txBody>
          <a:bodyPr>
            <a:normAutofit/>
          </a:bodyPr>
          <a:lstStyle/>
          <a:p>
            <a:pPr marL="342900" indent="-342900" algn="l">
              <a:buFont typeface="Arial" pitchFamily="34" charset="0"/>
              <a:buChar char="•"/>
            </a:pPr>
            <a:r>
              <a:rPr lang="en-CA" sz="2400" dirty="0" smtClean="0"/>
              <a:t>As we go through the biblical teachings we will see that the prophecy of Nebuchadnezzar’s image (Daniel 2) is in total alignment with the remainder of scriptures</a:t>
            </a:r>
          </a:p>
          <a:p>
            <a:pPr marL="342900" indent="-342900" algn="l">
              <a:buFont typeface="Arial" pitchFamily="34" charset="0"/>
              <a:buChar char="•"/>
            </a:pPr>
            <a:r>
              <a:rPr lang="en-CA" sz="2400" dirty="0" smtClean="0"/>
              <a:t>Daniel 2:45 </a:t>
            </a:r>
          </a:p>
          <a:p>
            <a:pPr marL="714375" lvl="1" algn="l"/>
            <a:r>
              <a:rPr lang="en-CA" sz="2400" dirty="0"/>
              <a:t>t</a:t>
            </a:r>
            <a:r>
              <a:rPr lang="en-CA" sz="2400" dirty="0" smtClean="0"/>
              <a:t>he great God hath made known to the king what shall come to pass hereafter: and </a:t>
            </a:r>
            <a:r>
              <a:rPr lang="en-CA" sz="2400" u="sng" dirty="0" smtClean="0"/>
              <a:t>the dream is certain</a:t>
            </a:r>
            <a:r>
              <a:rPr lang="en-CA" sz="2400" dirty="0" smtClean="0"/>
              <a:t>, and </a:t>
            </a:r>
            <a:r>
              <a:rPr lang="en-CA" sz="2400" u="sng" dirty="0" smtClean="0"/>
              <a:t>the interpretation thereof sure</a:t>
            </a:r>
            <a:r>
              <a:rPr lang="en-CA" sz="2400" dirty="0" smtClean="0"/>
              <a:t>.</a:t>
            </a:r>
          </a:p>
          <a:p>
            <a:pPr marL="342900" lvl="1" indent="-342900" algn="l">
              <a:buFont typeface="Arial" pitchFamily="34" charset="0"/>
              <a:buChar char="•"/>
            </a:pPr>
            <a:r>
              <a:rPr lang="en-CA" sz="2200" dirty="0" smtClean="0">
                <a:solidFill>
                  <a:schemeClr val="tx1"/>
                </a:solidFill>
              </a:rPr>
              <a:t>Let’s go into the scriptures…</a:t>
            </a:r>
            <a:endParaRPr lang="en-CA" sz="2200" dirty="0" smtClean="0">
              <a:solidFill>
                <a:schemeClr val="tx1"/>
              </a:solidFill>
            </a:endParaRPr>
          </a:p>
          <a:p>
            <a:pPr marL="342900" indent="-342900" algn="l">
              <a:buFont typeface="Arial" pitchFamily="34" charset="0"/>
              <a:buChar char="•"/>
            </a:pPr>
            <a:endParaRPr lang="en-CA" sz="2400" dirty="0"/>
          </a:p>
        </p:txBody>
      </p:sp>
      <p:sp>
        <p:nvSpPr>
          <p:cNvPr id="3" name="Title 2"/>
          <p:cNvSpPr>
            <a:spLocks noGrp="1"/>
          </p:cNvSpPr>
          <p:nvPr>
            <p:ph type="title"/>
          </p:nvPr>
        </p:nvSpPr>
        <p:spPr/>
        <p:txBody>
          <a:bodyPr/>
          <a:lstStyle/>
          <a:p>
            <a:r>
              <a:rPr lang="en-CA" dirty="0" smtClean="0"/>
              <a:t>Biblical Teaching</a:t>
            </a:r>
            <a:endParaRPr lang="en-CA" dirty="0"/>
          </a:p>
        </p:txBody>
      </p:sp>
    </p:spTree>
    <p:extLst>
      <p:ext uri="{BB962C8B-B14F-4D97-AF65-F5344CB8AC3E}">
        <p14:creationId xmlns:p14="http://schemas.microsoft.com/office/powerpoint/2010/main" val="669280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20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504520"/>
          </a:xfrm>
        </p:spPr>
        <p:txBody>
          <a:bodyPr>
            <a:normAutofit/>
          </a:bodyPr>
          <a:lstStyle/>
          <a:p>
            <a:pPr marL="342900" indent="-342900" algn="l">
              <a:buFont typeface="Arial" pitchFamily="34" charset="0"/>
              <a:buChar char="•"/>
            </a:pPr>
            <a:r>
              <a:rPr lang="en-CA" sz="2400" dirty="0" smtClean="0"/>
              <a:t>Matthew 5:3</a:t>
            </a:r>
          </a:p>
          <a:p>
            <a:pPr lvl="1" algn="l"/>
            <a:r>
              <a:rPr lang="en-CA" sz="2200" dirty="0" smtClean="0"/>
              <a:t>	</a:t>
            </a:r>
            <a:r>
              <a:rPr lang="en-CA" sz="2200" dirty="0" smtClean="0">
                <a:solidFill>
                  <a:srgbClr val="FF0000"/>
                </a:solidFill>
              </a:rPr>
              <a:t>Blessed are the poor in spirit: for theirs is the </a:t>
            </a:r>
            <a:r>
              <a:rPr lang="en-CA" sz="2200" u="sng" dirty="0" smtClean="0">
                <a:solidFill>
                  <a:srgbClr val="FF0000"/>
                </a:solidFill>
              </a:rPr>
              <a:t>kingdom of heaven</a:t>
            </a:r>
            <a:r>
              <a:rPr lang="en-CA" sz="2200" dirty="0" smtClean="0">
                <a:solidFill>
                  <a:srgbClr val="FF0000"/>
                </a:solidFill>
              </a:rPr>
              <a:t>.</a:t>
            </a:r>
          </a:p>
          <a:p>
            <a:pPr marL="342900" indent="-342900" algn="l">
              <a:buFont typeface="Arial" pitchFamily="34" charset="0"/>
              <a:buChar char="•"/>
            </a:pPr>
            <a:r>
              <a:rPr lang="en-CA" sz="2400" dirty="0" smtClean="0"/>
              <a:t>Matthew 5:5</a:t>
            </a:r>
          </a:p>
          <a:p>
            <a:pPr lvl="1" algn="l"/>
            <a:r>
              <a:rPr lang="en-CA" sz="2200" dirty="0" smtClean="0"/>
              <a:t>	</a:t>
            </a:r>
            <a:r>
              <a:rPr lang="en-CA" sz="2200" dirty="0" smtClean="0">
                <a:solidFill>
                  <a:srgbClr val="FF0000"/>
                </a:solidFill>
              </a:rPr>
              <a:t>Blessed are the meek: for they shall </a:t>
            </a:r>
            <a:r>
              <a:rPr lang="en-CA" sz="2200" u="sng" dirty="0" smtClean="0">
                <a:solidFill>
                  <a:srgbClr val="FF0000"/>
                </a:solidFill>
              </a:rPr>
              <a:t>inherit the earth</a:t>
            </a:r>
            <a:r>
              <a:rPr lang="en-CA" sz="2200" dirty="0" smtClean="0">
                <a:solidFill>
                  <a:srgbClr val="FF0000"/>
                </a:solidFill>
              </a:rPr>
              <a:t>.</a:t>
            </a:r>
          </a:p>
          <a:p>
            <a:pPr marL="342900" indent="-342900" algn="l">
              <a:buFont typeface="Arial" pitchFamily="34" charset="0"/>
              <a:buChar char="•"/>
            </a:pPr>
            <a:r>
              <a:rPr lang="en-CA" sz="2400" dirty="0" smtClean="0"/>
              <a:t>Heaven or Earth?</a:t>
            </a:r>
          </a:p>
          <a:p>
            <a:pPr marL="342900" indent="-342900" algn="l">
              <a:buFont typeface="Arial" pitchFamily="34" charset="0"/>
              <a:buChar char="•"/>
            </a:pPr>
            <a:r>
              <a:rPr lang="en-CA" sz="2400" dirty="0" smtClean="0"/>
              <a:t>Lord’s Prayer – Matthew 6:9-10</a:t>
            </a:r>
          </a:p>
          <a:p>
            <a:pPr marL="892175" lvl="1" indent="-892175" algn="l"/>
            <a:r>
              <a:rPr lang="en-CA" sz="2200" dirty="0" smtClean="0"/>
              <a:t>	</a:t>
            </a:r>
            <a:r>
              <a:rPr lang="en-CA" sz="2200" dirty="0" smtClean="0">
                <a:solidFill>
                  <a:srgbClr val="FF0000"/>
                </a:solidFill>
              </a:rPr>
              <a:t>Our Father which art in heaven, Hallowed be thy name.  Thy kingdom come.  Thy will be done in earth, as it is in heaven.</a:t>
            </a:r>
          </a:p>
          <a:p>
            <a:pPr marL="342900" indent="-342900" algn="l">
              <a:buFont typeface="Arial" pitchFamily="34" charset="0"/>
              <a:buChar char="•"/>
            </a:pPr>
            <a:r>
              <a:rPr lang="en-CA" sz="2400" dirty="0" smtClean="0"/>
              <a:t>The Bible is full of instruction of repentance: the law of Moses, the Prophets, John the Baptist, the ministry of Jesus</a:t>
            </a:r>
            <a:endParaRPr lang="en-CA" sz="2400" dirty="0"/>
          </a:p>
        </p:txBody>
      </p:sp>
      <p:sp>
        <p:nvSpPr>
          <p:cNvPr id="3" name="Title 2"/>
          <p:cNvSpPr>
            <a:spLocks noGrp="1"/>
          </p:cNvSpPr>
          <p:nvPr>
            <p:ph type="title"/>
          </p:nvPr>
        </p:nvSpPr>
        <p:spPr/>
        <p:txBody>
          <a:bodyPr>
            <a:normAutofit fontScale="90000"/>
          </a:bodyPr>
          <a:lstStyle/>
          <a:p>
            <a:r>
              <a:rPr lang="en-CA" dirty="0" smtClean="0"/>
              <a:t/>
            </a:r>
            <a:br>
              <a:rPr lang="en-CA" dirty="0" smtClean="0"/>
            </a:br>
            <a:r>
              <a:rPr lang="en-CA" sz="2000" dirty="0" smtClean="0"/>
              <a:t>Future </a:t>
            </a:r>
            <a:r>
              <a:rPr lang="en-CA" sz="2000" dirty="0" smtClean="0"/>
              <a:t>Kingdom on </a:t>
            </a:r>
            <a:r>
              <a:rPr lang="en-CA" sz="2000" dirty="0" smtClean="0"/>
              <a:t>Earth</a:t>
            </a:r>
            <a:br>
              <a:rPr lang="en-CA" sz="2000" dirty="0" smtClean="0"/>
            </a:br>
            <a:endParaRPr lang="en-CA" dirty="0"/>
          </a:p>
        </p:txBody>
      </p:sp>
    </p:spTree>
    <p:extLst>
      <p:ext uri="{BB962C8B-B14F-4D97-AF65-F5344CB8AC3E}">
        <p14:creationId xmlns:p14="http://schemas.microsoft.com/office/powerpoint/2010/main" val="132605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20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2000"/>
                                        <p:tgtEl>
                                          <p:spTgt spid="2">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Effect transition="in" filter="fade">
                                      <p:cBhvr>
                                        <p:cTn id="33" dur="2000"/>
                                        <p:tgtEl>
                                          <p:spTgt spid="2">
                                            <p:txEl>
                                              <p:pRg st="5" end="5"/>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animEffect transition="in" filter="fade">
                                      <p:cBhvr>
                                        <p:cTn id="36" dur="2000"/>
                                        <p:tgtEl>
                                          <p:spTgt spid="2">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Effect transition="in" filter="fade">
                                      <p:cBhvr>
                                        <p:cTn id="41" dur="2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648536"/>
          </a:xfrm>
        </p:spPr>
        <p:txBody>
          <a:bodyPr>
            <a:normAutofit/>
          </a:bodyPr>
          <a:lstStyle/>
          <a:p>
            <a:pPr marL="342900" indent="-342900" algn="l">
              <a:buFont typeface="Arial" pitchFamily="34" charset="0"/>
              <a:buChar char="•"/>
            </a:pPr>
            <a:r>
              <a:rPr lang="en-CA" sz="2400" dirty="0" smtClean="0"/>
              <a:t>God wants to collect a “godly seed” (Malachi 2:15)</a:t>
            </a:r>
          </a:p>
          <a:p>
            <a:pPr marL="342900" indent="-342900" algn="l">
              <a:buFont typeface="Arial" pitchFamily="34" charset="0"/>
              <a:buChar char="•"/>
            </a:pPr>
            <a:r>
              <a:rPr lang="en-CA" sz="2400" dirty="0" smtClean="0"/>
              <a:t>That is the purpose of humanity – God wants a godly seed</a:t>
            </a:r>
          </a:p>
          <a:p>
            <a:pPr marL="342900" indent="-342900" algn="l">
              <a:buFont typeface="Arial" pitchFamily="34" charset="0"/>
              <a:buChar char="•"/>
            </a:pPr>
            <a:r>
              <a:rPr lang="en-CA" sz="2400" dirty="0" smtClean="0"/>
              <a:t>Numbers 14:21</a:t>
            </a:r>
          </a:p>
          <a:p>
            <a:pPr marL="714375" lvl="1" indent="-334963" algn="l"/>
            <a:r>
              <a:rPr lang="en-CA" sz="2200" dirty="0" smtClean="0"/>
              <a:t>	But as truly as I (God) live, all the earth shall be filled with the glory of the LORD.</a:t>
            </a:r>
          </a:p>
          <a:p>
            <a:pPr marL="342900" indent="-342900" algn="l">
              <a:buFont typeface="Arial" pitchFamily="34" charset="0"/>
              <a:buChar char="•"/>
            </a:pPr>
            <a:r>
              <a:rPr lang="en-CA" sz="2400" dirty="0" smtClean="0"/>
              <a:t>“I will be your God, and ye shall be my people”</a:t>
            </a:r>
          </a:p>
          <a:p>
            <a:pPr marL="722313" lvl="1" indent="-342900" algn="l">
              <a:spcBef>
                <a:spcPts val="0"/>
              </a:spcBef>
              <a:buFont typeface="Arial" pitchFamily="34" charset="0"/>
              <a:buChar char="•"/>
            </a:pPr>
            <a:r>
              <a:rPr lang="en-CA" sz="2000" dirty="0" smtClean="0"/>
              <a:t>Jeremiah 7:23, 11:4, 30:22, 31:1,33, 32:38 </a:t>
            </a:r>
          </a:p>
          <a:p>
            <a:pPr marL="722313" lvl="1" indent="-342900" algn="l">
              <a:spcBef>
                <a:spcPts val="0"/>
              </a:spcBef>
              <a:buFont typeface="Arial" pitchFamily="34" charset="0"/>
              <a:buChar char="•"/>
            </a:pPr>
            <a:r>
              <a:rPr lang="en-CA" sz="2000" dirty="0" smtClean="0"/>
              <a:t>Ezekiel 11:20, 14:11, 36:28, 37:23,27</a:t>
            </a:r>
          </a:p>
          <a:p>
            <a:pPr marL="722313" lvl="1" indent="-342900" algn="l">
              <a:spcBef>
                <a:spcPts val="0"/>
              </a:spcBef>
              <a:buFont typeface="Arial" pitchFamily="34" charset="0"/>
              <a:buChar char="•"/>
            </a:pPr>
            <a:r>
              <a:rPr lang="en-CA" sz="2000" dirty="0" smtClean="0"/>
              <a:t>Zechariah 8:8</a:t>
            </a:r>
          </a:p>
          <a:p>
            <a:pPr marL="722313" lvl="1" indent="-342900" algn="l">
              <a:spcBef>
                <a:spcPts val="0"/>
              </a:spcBef>
              <a:buFont typeface="Arial" pitchFamily="34" charset="0"/>
              <a:buChar char="•"/>
            </a:pPr>
            <a:r>
              <a:rPr lang="en-CA" sz="2000" dirty="0" smtClean="0"/>
              <a:t>Hebrews 8:10 </a:t>
            </a:r>
          </a:p>
          <a:p>
            <a:pPr marL="722313" lvl="1" indent="-342900" algn="l">
              <a:spcBef>
                <a:spcPts val="0"/>
              </a:spcBef>
              <a:buFont typeface="Arial" pitchFamily="34" charset="0"/>
              <a:buChar char="•"/>
            </a:pPr>
            <a:r>
              <a:rPr lang="en-CA" sz="2000" dirty="0" smtClean="0"/>
              <a:t>Revelation 3:21</a:t>
            </a:r>
            <a:endParaRPr lang="en-CA" sz="2000" dirty="0" smtClean="0"/>
          </a:p>
          <a:p>
            <a:pPr marL="342900" indent="-342900" algn="l">
              <a:buFont typeface="Arial" pitchFamily="34" charset="0"/>
              <a:buChar char="•"/>
            </a:pPr>
            <a:endParaRPr lang="en-CA" sz="2400" dirty="0" smtClean="0"/>
          </a:p>
          <a:p>
            <a:pPr lvl="1" algn="l"/>
            <a:endParaRPr lang="en-CA" sz="2200" dirty="0" smtClean="0">
              <a:solidFill>
                <a:srgbClr val="FF0000"/>
              </a:solidFill>
            </a:endParaRPr>
          </a:p>
          <a:p>
            <a:pPr marL="342900" indent="-342900" algn="l">
              <a:buFont typeface="Arial" pitchFamily="34" charset="0"/>
              <a:buChar char="•"/>
            </a:pPr>
            <a:endParaRPr lang="en-CA" sz="2400" dirty="0"/>
          </a:p>
        </p:txBody>
      </p:sp>
      <p:sp>
        <p:nvSpPr>
          <p:cNvPr id="3" name="Title 2"/>
          <p:cNvSpPr>
            <a:spLocks noGrp="1"/>
          </p:cNvSpPr>
          <p:nvPr>
            <p:ph type="title"/>
          </p:nvPr>
        </p:nvSpPr>
        <p:spPr/>
        <p:txBody>
          <a:bodyPr/>
          <a:lstStyle/>
          <a:p>
            <a:r>
              <a:rPr lang="en-CA" dirty="0" smtClean="0"/>
              <a:t>Future Kingdom on Earth</a:t>
            </a:r>
            <a:endParaRPr lang="en-CA" dirty="0"/>
          </a:p>
        </p:txBody>
      </p:sp>
    </p:spTree>
    <p:extLst>
      <p:ext uri="{BB962C8B-B14F-4D97-AF65-F5344CB8AC3E}">
        <p14:creationId xmlns:p14="http://schemas.microsoft.com/office/powerpoint/2010/main" val="200848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2000"/>
                                        <p:tgtEl>
                                          <p:spTgt spid="2">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20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fade">
                                      <p:cBhvr>
                                        <p:cTn id="25" dur="2000"/>
                                        <p:tgtEl>
                                          <p:spTgt spid="2">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2000"/>
                                        <p:tgtEl>
                                          <p:spTgt spid="2">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2000"/>
                                        <p:tgtEl>
                                          <p:spTgt spid="2">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fade">
                                      <p:cBhvr>
                                        <p:cTn id="34" dur="2000"/>
                                        <p:tgtEl>
                                          <p:spTgt spid="2">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2000"/>
                                        <p:tgtEl>
                                          <p:spTgt spid="2">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fade">
                                      <p:cBhvr>
                                        <p:cTn id="40" dur="2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79512" y="2020824"/>
            <a:ext cx="8784976" cy="4837176"/>
          </a:xfrm>
        </p:spPr>
        <p:txBody>
          <a:bodyPr>
            <a:normAutofit fontScale="85000" lnSpcReduction="10000"/>
          </a:bodyPr>
          <a:lstStyle/>
          <a:p>
            <a:pPr marL="342900" indent="-342900" algn="l">
              <a:buFont typeface="Arial" pitchFamily="34" charset="0"/>
              <a:buChar char="•"/>
            </a:pPr>
            <a:r>
              <a:rPr lang="en-CA" sz="2800" dirty="0" smtClean="0"/>
              <a:t>Abraham was promised a seed and a possession – Genesis 13:14-15</a:t>
            </a:r>
          </a:p>
          <a:p>
            <a:pPr marL="892175" lvl="1" indent="-892175" algn="l"/>
            <a:r>
              <a:rPr lang="en-CA" sz="2600" dirty="0" smtClean="0"/>
              <a:t>	And the LORD said unto Abram…Lift up now </a:t>
            </a:r>
            <a:r>
              <a:rPr lang="en-CA" sz="2600" dirty="0" err="1" smtClean="0"/>
              <a:t>thine</a:t>
            </a:r>
            <a:r>
              <a:rPr lang="en-CA" sz="2600" dirty="0" smtClean="0"/>
              <a:t> eyes, and look from the place where thou art northward, and southward, and eastward, and westward: for </a:t>
            </a:r>
            <a:r>
              <a:rPr lang="en-CA" sz="2600" u="sng" dirty="0" smtClean="0"/>
              <a:t>all the land </a:t>
            </a:r>
            <a:r>
              <a:rPr lang="en-CA" sz="2600" dirty="0" smtClean="0"/>
              <a:t>which thou </a:t>
            </a:r>
            <a:r>
              <a:rPr lang="en-CA" sz="2600" dirty="0" err="1" smtClean="0"/>
              <a:t>seest</a:t>
            </a:r>
            <a:r>
              <a:rPr lang="en-CA" sz="2600" dirty="0" smtClean="0"/>
              <a:t>, to thee will I give it and to thy </a:t>
            </a:r>
            <a:r>
              <a:rPr lang="en-CA" sz="2600" dirty="0" smtClean="0"/>
              <a:t>seed </a:t>
            </a:r>
            <a:r>
              <a:rPr lang="en-CA" sz="2600" dirty="0" smtClean="0"/>
              <a:t>for ever.</a:t>
            </a:r>
          </a:p>
          <a:p>
            <a:pPr marL="342900" indent="-342900" algn="l">
              <a:buFont typeface="Arial" pitchFamily="34" charset="0"/>
              <a:buChar char="•"/>
            </a:pPr>
            <a:r>
              <a:rPr lang="en-CA" sz="2800" dirty="0" smtClean="0"/>
              <a:t>Hebrews 11:8-9, 13, 39</a:t>
            </a:r>
          </a:p>
          <a:p>
            <a:pPr marL="892175" lvl="1" indent="-892175" algn="l"/>
            <a:r>
              <a:rPr lang="en-CA" sz="2600" dirty="0" smtClean="0"/>
              <a:t>	By faith Abraham, when he was called to go out into a place which he should after receive for an inheritance, obeyed; and when he went out, not knowing whither he went.  By faith he sojourned in the land of promise, as in a strange country, dwelling in tabernacles with Isaac and Jacob, the heirs with him of the same promise…These all died in faith, not having received the promises, but having seen them afar off…and all these, having obtained a good report through faith, received not the </a:t>
            </a:r>
            <a:r>
              <a:rPr lang="en-CA" sz="2600" dirty="0" smtClean="0"/>
              <a:t>promise</a:t>
            </a:r>
            <a:endParaRPr lang="en-CA" sz="2600" dirty="0" smtClean="0"/>
          </a:p>
        </p:txBody>
      </p:sp>
      <p:sp>
        <p:nvSpPr>
          <p:cNvPr id="3" name="Title 2"/>
          <p:cNvSpPr>
            <a:spLocks noGrp="1"/>
          </p:cNvSpPr>
          <p:nvPr>
            <p:ph type="title"/>
          </p:nvPr>
        </p:nvSpPr>
        <p:spPr/>
        <p:txBody>
          <a:bodyPr/>
          <a:lstStyle/>
          <a:p>
            <a:r>
              <a:rPr lang="en-CA" dirty="0" smtClean="0"/>
              <a:t>Future Kingdom on Earth</a:t>
            </a:r>
            <a:endParaRPr lang="en-CA" dirty="0"/>
          </a:p>
        </p:txBody>
      </p:sp>
    </p:spTree>
    <p:extLst>
      <p:ext uri="{BB962C8B-B14F-4D97-AF65-F5344CB8AC3E}">
        <p14:creationId xmlns:p14="http://schemas.microsoft.com/office/powerpoint/2010/main" val="89566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20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576528"/>
          </a:xfrm>
        </p:spPr>
        <p:txBody>
          <a:bodyPr>
            <a:normAutofit fontScale="92500"/>
          </a:bodyPr>
          <a:lstStyle/>
          <a:p>
            <a:pPr marL="342900" indent="-342900" algn="l">
              <a:buFont typeface="Arial" pitchFamily="34" charset="0"/>
              <a:buChar char="•"/>
            </a:pPr>
            <a:r>
              <a:rPr lang="en-CA" sz="2600" dirty="0" smtClean="0"/>
              <a:t>Prophecy to Jeremiah </a:t>
            </a:r>
            <a:r>
              <a:rPr lang="en-CA" sz="2600" dirty="0" smtClean="0"/>
              <a:t>25:30-33</a:t>
            </a:r>
            <a:endParaRPr lang="en-CA" sz="2600" dirty="0" smtClean="0"/>
          </a:p>
          <a:p>
            <a:pPr marL="714375" indent="-714375" algn="l"/>
            <a:r>
              <a:rPr lang="en-CA" sz="2200" dirty="0" smtClean="0"/>
              <a:t>	</a:t>
            </a:r>
            <a:r>
              <a:rPr lang="en-CA" sz="2400" dirty="0" smtClean="0">
                <a:solidFill>
                  <a:schemeClr val="tx2"/>
                </a:solidFill>
              </a:rPr>
              <a:t>The </a:t>
            </a:r>
            <a:r>
              <a:rPr lang="en-CA" sz="2400" dirty="0">
                <a:solidFill>
                  <a:schemeClr val="tx2"/>
                </a:solidFill>
              </a:rPr>
              <a:t>LORD shall roar from on high, and utter his voice from his holy habitation; he shall mightily roar upon his habitation; he shall give a shout, as they that tread </a:t>
            </a:r>
            <a:r>
              <a:rPr lang="en-CA" sz="2400" i="1" dirty="0">
                <a:solidFill>
                  <a:schemeClr val="tx2"/>
                </a:solidFill>
              </a:rPr>
              <a:t>the grapes,</a:t>
            </a:r>
            <a:r>
              <a:rPr lang="en-CA" sz="2400" dirty="0">
                <a:solidFill>
                  <a:schemeClr val="tx2"/>
                </a:solidFill>
              </a:rPr>
              <a:t> against all the inhabitants of the earth. </a:t>
            </a:r>
            <a:r>
              <a:rPr lang="en-CA" sz="2400" dirty="0" smtClean="0">
                <a:solidFill>
                  <a:schemeClr val="tx2"/>
                </a:solidFill>
              </a:rPr>
              <a:t>A </a:t>
            </a:r>
            <a:r>
              <a:rPr lang="en-CA" sz="2400" dirty="0">
                <a:solidFill>
                  <a:schemeClr val="tx2"/>
                </a:solidFill>
              </a:rPr>
              <a:t>noise shall come </a:t>
            </a:r>
            <a:r>
              <a:rPr lang="en-CA" sz="2400" i="1" dirty="0">
                <a:solidFill>
                  <a:schemeClr val="tx2"/>
                </a:solidFill>
              </a:rPr>
              <a:t>even</a:t>
            </a:r>
            <a:r>
              <a:rPr lang="en-CA" sz="2400" dirty="0">
                <a:solidFill>
                  <a:schemeClr val="tx2"/>
                </a:solidFill>
              </a:rPr>
              <a:t> to the </a:t>
            </a:r>
            <a:r>
              <a:rPr lang="en-CA" sz="2400" u="sng" dirty="0">
                <a:solidFill>
                  <a:schemeClr val="tx2"/>
                </a:solidFill>
              </a:rPr>
              <a:t>ends of the earth</a:t>
            </a:r>
            <a:r>
              <a:rPr lang="en-CA" sz="2400" dirty="0">
                <a:solidFill>
                  <a:schemeClr val="tx2"/>
                </a:solidFill>
              </a:rPr>
              <a:t>; for the LORD hath a </a:t>
            </a:r>
            <a:r>
              <a:rPr lang="en-CA" sz="2400" u="sng" dirty="0">
                <a:solidFill>
                  <a:schemeClr val="tx2"/>
                </a:solidFill>
              </a:rPr>
              <a:t>controversy with the nations</a:t>
            </a:r>
            <a:r>
              <a:rPr lang="en-CA" sz="2400" dirty="0">
                <a:solidFill>
                  <a:schemeClr val="tx2"/>
                </a:solidFill>
              </a:rPr>
              <a:t>, he will plead with all flesh; he will give them </a:t>
            </a:r>
            <a:r>
              <a:rPr lang="en-CA" sz="2400" i="1" dirty="0">
                <a:solidFill>
                  <a:schemeClr val="tx2"/>
                </a:solidFill>
              </a:rPr>
              <a:t>that are</a:t>
            </a:r>
            <a:r>
              <a:rPr lang="en-CA" sz="2400" dirty="0">
                <a:solidFill>
                  <a:schemeClr val="tx2"/>
                </a:solidFill>
              </a:rPr>
              <a:t> wicked to the sword, </a:t>
            </a:r>
            <a:r>
              <a:rPr lang="en-CA" sz="2400" dirty="0" err="1">
                <a:solidFill>
                  <a:schemeClr val="tx2"/>
                </a:solidFill>
              </a:rPr>
              <a:t>saith</a:t>
            </a:r>
            <a:r>
              <a:rPr lang="en-CA" sz="2400" dirty="0">
                <a:solidFill>
                  <a:schemeClr val="tx2"/>
                </a:solidFill>
              </a:rPr>
              <a:t> the LORD. </a:t>
            </a:r>
            <a:r>
              <a:rPr lang="en-CA" sz="2400" dirty="0" smtClean="0">
                <a:solidFill>
                  <a:schemeClr val="tx2"/>
                </a:solidFill>
              </a:rPr>
              <a:t>Thus </a:t>
            </a:r>
            <a:r>
              <a:rPr lang="en-CA" sz="2400" dirty="0" err="1">
                <a:solidFill>
                  <a:schemeClr val="tx2"/>
                </a:solidFill>
              </a:rPr>
              <a:t>saith</a:t>
            </a:r>
            <a:r>
              <a:rPr lang="en-CA" sz="2400" dirty="0">
                <a:solidFill>
                  <a:schemeClr val="tx2"/>
                </a:solidFill>
              </a:rPr>
              <a:t> the LORD of hosts, Behold, evil shall go forth </a:t>
            </a:r>
            <a:r>
              <a:rPr lang="en-CA" sz="2400" u="sng" dirty="0">
                <a:solidFill>
                  <a:schemeClr val="tx2"/>
                </a:solidFill>
              </a:rPr>
              <a:t>from nation to nation</a:t>
            </a:r>
            <a:r>
              <a:rPr lang="en-CA" sz="2400" dirty="0">
                <a:solidFill>
                  <a:schemeClr val="tx2"/>
                </a:solidFill>
              </a:rPr>
              <a:t>, and a great whirlwind shall be raised up from </a:t>
            </a:r>
            <a:r>
              <a:rPr lang="en-CA" sz="2400" u="sng" dirty="0">
                <a:solidFill>
                  <a:schemeClr val="tx2"/>
                </a:solidFill>
              </a:rPr>
              <a:t>the coasts of the earth</a:t>
            </a:r>
            <a:r>
              <a:rPr lang="en-CA" sz="2400" dirty="0">
                <a:solidFill>
                  <a:schemeClr val="tx2"/>
                </a:solidFill>
              </a:rPr>
              <a:t>. </a:t>
            </a:r>
            <a:r>
              <a:rPr lang="en-CA" sz="2400" dirty="0" smtClean="0">
                <a:solidFill>
                  <a:schemeClr val="tx2"/>
                </a:solidFill>
              </a:rPr>
              <a:t> </a:t>
            </a:r>
            <a:r>
              <a:rPr lang="en-CA" sz="2400" dirty="0">
                <a:solidFill>
                  <a:schemeClr val="tx2"/>
                </a:solidFill>
              </a:rPr>
              <a:t>And the slain of the LORD shall be at that day </a:t>
            </a:r>
            <a:r>
              <a:rPr lang="en-CA" sz="2400" u="sng" dirty="0">
                <a:solidFill>
                  <a:schemeClr val="tx2"/>
                </a:solidFill>
              </a:rPr>
              <a:t>from </a:t>
            </a:r>
            <a:r>
              <a:rPr lang="en-CA" sz="2400" i="1" u="sng" dirty="0">
                <a:solidFill>
                  <a:schemeClr val="tx2"/>
                </a:solidFill>
              </a:rPr>
              <a:t>one</a:t>
            </a:r>
            <a:r>
              <a:rPr lang="en-CA" sz="2400" u="sng" dirty="0">
                <a:solidFill>
                  <a:schemeClr val="tx2"/>
                </a:solidFill>
              </a:rPr>
              <a:t> end of the earth even unto the </a:t>
            </a:r>
            <a:r>
              <a:rPr lang="en-CA" sz="2400" i="1" u="sng" dirty="0">
                <a:solidFill>
                  <a:schemeClr val="tx2"/>
                </a:solidFill>
              </a:rPr>
              <a:t>other</a:t>
            </a:r>
            <a:r>
              <a:rPr lang="en-CA" sz="2400" u="sng" dirty="0">
                <a:solidFill>
                  <a:schemeClr val="tx2"/>
                </a:solidFill>
              </a:rPr>
              <a:t> end of the earth</a:t>
            </a:r>
            <a:r>
              <a:rPr lang="en-CA" sz="2400" dirty="0">
                <a:solidFill>
                  <a:schemeClr val="tx2"/>
                </a:solidFill>
              </a:rPr>
              <a:t>: they shall not be lamented, neither gathered, nor buried; they shall be dung upon the ground</a:t>
            </a:r>
            <a:r>
              <a:rPr lang="en-CA" sz="2400" dirty="0" smtClean="0">
                <a:solidFill>
                  <a:schemeClr val="tx2"/>
                </a:solidFill>
              </a:rPr>
              <a:t>.</a:t>
            </a:r>
            <a:endParaRPr lang="en-CA" sz="2200" dirty="0" smtClean="0">
              <a:solidFill>
                <a:schemeClr val="tx2"/>
              </a:solidFill>
            </a:endParaRPr>
          </a:p>
          <a:p>
            <a:pPr marL="342900" indent="-342900" algn="l">
              <a:buFont typeface="Arial" pitchFamily="34" charset="0"/>
              <a:buChar char="•"/>
            </a:pPr>
            <a:endParaRPr lang="en-CA" sz="2400" dirty="0"/>
          </a:p>
        </p:txBody>
      </p:sp>
      <p:sp>
        <p:nvSpPr>
          <p:cNvPr id="3" name="Title 2"/>
          <p:cNvSpPr>
            <a:spLocks noGrp="1"/>
          </p:cNvSpPr>
          <p:nvPr>
            <p:ph type="title"/>
          </p:nvPr>
        </p:nvSpPr>
        <p:spPr/>
        <p:txBody>
          <a:bodyPr/>
          <a:lstStyle/>
          <a:p>
            <a:r>
              <a:rPr lang="en-CA" dirty="0" smtClean="0"/>
              <a:t>Future Kingdom on Earth</a:t>
            </a:r>
            <a:endParaRPr lang="en-CA" dirty="0"/>
          </a:p>
        </p:txBody>
      </p:sp>
    </p:spTree>
    <p:extLst>
      <p:ext uri="{BB962C8B-B14F-4D97-AF65-F5344CB8AC3E}">
        <p14:creationId xmlns:p14="http://schemas.microsoft.com/office/powerpoint/2010/main" val="27516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360504"/>
          </a:xfrm>
        </p:spPr>
        <p:txBody>
          <a:bodyPr>
            <a:normAutofit fontScale="92500" lnSpcReduction="20000"/>
          </a:bodyPr>
          <a:lstStyle/>
          <a:p>
            <a:pPr marL="342900" indent="-342900" algn="l">
              <a:buFont typeface="Arial" pitchFamily="34" charset="0"/>
              <a:buChar char="•"/>
            </a:pPr>
            <a:r>
              <a:rPr lang="en-CA" sz="2600" dirty="0" smtClean="0"/>
              <a:t>Prophecy to </a:t>
            </a:r>
            <a:r>
              <a:rPr lang="en-CA" sz="2600" dirty="0" smtClean="0"/>
              <a:t>Isaiah 30:27-30:</a:t>
            </a:r>
            <a:endParaRPr lang="en-CA" sz="2600" dirty="0" smtClean="0"/>
          </a:p>
          <a:p>
            <a:pPr marL="714375" indent="-714375" algn="l"/>
            <a:r>
              <a:rPr lang="en-CA" sz="2200" dirty="0" smtClean="0"/>
              <a:t>	</a:t>
            </a:r>
            <a:r>
              <a:rPr lang="en-CA" sz="2400" dirty="0" smtClean="0">
                <a:solidFill>
                  <a:schemeClr val="tx2"/>
                </a:solidFill>
              </a:rPr>
              <a:t>Behold</a:t>
            </a:r>
            <a:r>
              <a:rPr lang="en-CA" sz="2400" dirty="0">
                <a:solidFill>
                  <a:schemeClr val="tx2"/>
                </a:solidFill>
              </a:rPr>
              <a:t>, the name of the LORD cometh from far, burning </a:t>
            </a:r>
            <a:r>
              <a:rPr lang="en-CA" sz="2400" i="1" dirty="0">
                <a:solidFill>
                  <a:schemeClr val="tx2"/>
                </a:solidFill>
              </a:rPr>
              <a:t>with</a:t>
            </a:r>
            <a:r>
              <a:rPr lang="en-CA" sz="2400" dirty="0">
                <a:solidFill>
                  <a:schemeClr val="tx2"/>
                </a:solidFill>
              </a:rPr>
              <a:t> his anger, and the burden </a:t>
            </a:r>
            <a:r>
              <a:rPr lang="en-CA" sz="2400" i="1" dirty="0">
                <a:solidFill>
                  <a:schemeClr val="tx2"/>
                </a:solidFill>
              </a:rPr>
              <a:t>thereof is</a:t>
            </a:r>
            <a:r>
              <a:rPr lang="en-CA" sz="2400" dirty="0">
                <a:solidFill>
                  <a:schemeClr val="tx2"/>
                </a:solidFill>
              </a:rPr>
              <a:t> heavy: his lips are full of indignation, and his tongue as a devouring fire: </a:t>
            </a:r>
            <a:r>
              <a:rPr lang="en-CA" sz="2400" dirty="0" smtClean="0">
                <a:solidFill>
                  <a:schemeClr val="tx2"/>
                </a:solidFill>
              </a:rPr>
              <a:t> And </a:t>
            </a:r>
            <a:r>
              <a:rPr lang="en-CA" sz="2400" dirty="0">
                <a:solidFill>
                  <a:schemeClr val="tx2"/>
                </a:solidFill>
              </a:rPr>
              <a:t>his breath, as an overflowing stream, shall reach to the midst of the neck, </a:t>
            </a:r>
            <a:r>
              <a:rPr lang="en-CA" sz="2400" u="sng" dirty="0">
                <a:solidFill>
                  <a:schemeClr val="tx2"/>
                </a:solidFill>
              </a:rPr>
              <a:t>to sift the nations</a:t>
            </a:r>
            <a:r>
              <a:rPr lang="en-CA" sz="2400" dirty="0">
                <a:solidFill>
                  <a:schemeClr val="tx2"/>
                </a:solidFill>
              </a:rPr>
              <a:t> with the sieve of vanity: and </a:t>
            </a:r>
            <a:r>
              <a:rPr lang="en-CA" sz="2400" i="1" dirty="0">
                <a:solidFill>
                  <a:schemeClr val="tx2"/>
                </a:solidFill>
              </a:rPr>
              <a:t>there shall be</a:t>
            </a:r>
            <a:r>
              <a:rPr lang="en-CA" sz="2400" dirty="0">
                <a:solidFill>
                  <a:schemeClr val="tx2"/>
                </a:solidFill>
              </a:rPr>
              <a:t> a bridle in the jaws of the people, causing </a:t>
            </a:r>
            <a:r>
              <a:rPr lang="en-CA" sz="2400" i="1" dirty="0">
                <a:solidFill>
                  <a:schemeClr val="tx2"/>
                </a:solidFill>
              </a:rPr>
              <a:t>them</a:t>
            </a:r>
            <a:r>
              <a:rPr lang="en-CA" sz="2400" dirty="0">
                <a:solidFill>
                  <a:schemeClr val="tx2"/>
                </a:solidFill>
              </a:rPr>
              <a:t> to err. </a:t>
            </a:r>
            <a:r>
              <a:rPr lang="en-CA" sz="2400" dirty="0" smtClean="0">
                <a:solidFill>
                  <a:schemeClr val="tx2"/>
                </a:solidFill>
              </a:rPr>
              <a:t>Ye </a:t>
            </a:r>
            <a:r>
              <a:rPr lang="en-CA" sz="2400" dirty="0">
                <a:solidFill>
                  <a:schemeClr val="tx2"/>
                </a:solidFill>
              </a:rPr>
              <a:t>shall have a song, as in the night </a:t>
            </a:r>
            <a:r>
              <a:rPr lang="en-CA" sz="2400" i="1" dirty="0">
                <a:solidFill>
                  <a:schemeClr val="tx2"/>
                </a:solidFill>
              </a:rPr>
              <a:t>when</a:t>
            </a:r>
            <a:r>
              <a:rPr lang="en-CA" sz="2400" dirty="0">
                <a:solidFill>
                  <a:schemeClr val="tx2"/>
                </a:solidFill>
              </a:rPr>
              <a:t> a holy solemnity is kept; and gladness of heart, as when one </a:t>
            </a:r>
            <a:r>
              <a:rPr lang="en-CA" sz="2400" dirty="0" err="1">
                <a:solidFill>
                  <a:schemeClr val="tx2"/>
                </a:solidFill>
              </a:rPr>
              <a:t>goeth</a:t>
            </a:r>
            <a:r>
              <a:rPr lang="en-CA" sz="2400" dirty="0">
                <a:solidFill>
                  <a:schemeClr val="tx2"/>
                </a:solidFill>
              </a:rPr>
              <a:t> with a pipe to come into </a:t>
            </a:r>
            <a:r>
              <a:rPr lang="en-CA" sz="2400" u="sng" dirty="0">
                <a:solidFill>
                  <a:schemeClr val="tx2"/>
                </a:solidFill>
              </a:rPr>
              <a:t>the mountain of the LORD</a:t>
            </a:r>
            <a:r>
              <a:rPr lang="en-CA" sz="2400" dirty="0">
                <a:solidFill>
                  <a:schemeClr val="tx2"/>
                </a:solidFill>
              </a:rPr>
              <a:t>, to the mighty One of Israel. </a:t>
            </a:r>
            <a:r>
              <a:rPr lang="en-CA" sz="2400" dirty="0" smtClean="0">
                <a:solidFill>
                  <a:schemeClr val="tx2"/>
                </a:solidFill>
              </a:rPr>
              <a:t>And </a:t>
            </a:r>
            <a:r>
              <a:rPr lang="en-CA" sz="2400" dirty="0">
                <a:solidFill>
                  <a:schemeClr val="tx2"/>
                </a:solidFill>
              </a:rPr>
              <a:t>the LORD shall cause </a:t>
            </a:r>
            <a:r>
              <a:rPr lang="en-CA" sz="2400" u="sng" dirty="0">
                <a:solidFill>
                  <a:schemeClr val="tx2"/>
                </a:solidFill>
              </a:rPr>
              <a:t>his glorious voice to be heard</a:t>
            </a:r>
            <a:r>
              <a:rPr lang="en-CA" sz="2400" dirty="0">
                <a:solidFill>
                  <a:schemeClr val="tx2"/>
                </a:solidFill>
              </a:rPr>
              <a:t>, and shall </a:t>
            </a:r>
            <a:r>
              <a:rPr lang="en-CA" sz="2400" dirty="0" err="1">
                <a:solidFill>
                  <a:schemeClr val="tx2"/>
                </a:solidFill>
              </a:rPr>
              <a:t>shew</a:t>
            </a:r>
            <a:r>
              <a:rPr lang="en-CA" sz="2400" dirty="0">
                <a:solidFill>
                  <a:schemeClr val="tx2"/>
                </a:solidFill>
              </a:rPr>
              <a:t> the lighting down of his arm, with the indignation of </a:t>
            </a:r>
            <a:r>
              <a:rPr lang="en-CA" sz="2400" i="1" dirty="0">
                <a:solidFill>
                  <a:schemeClr val="tx2"/>
                </a:solidFill>
              </a:rPr>
              <a:t>his</a:t>
            </a:r>
            <a:r>
              <a:rPr lang="en-CA" sz="2400" dirty="0">
                <a:solidFill>
                  <a:schemeClr val="tx2"/>
                </a:solidFill>
              </a:rPr>
              <a:t> anger, and </a:t>
            </a:r>
            <a:r>
              <a:rPr lang="en-CA" sz="2400" i="1" dirty="0">
                <a:solidFill>
                  <a:schemeClr val="tx2"/>
                </a:solidFill>
              </a:rPr>
              <a:t>with</a:t>
            </a:r>
            <a:r>
              <a:rPr lang="en-CA" sz="2400" dirty="0">
                <a:solidFill>
                  <a:schemeClr val="tx2"/>
                </a:solidFill>
              </a:rPr>
              <a:t> the flame of a devouring fire, </a:t>
            </a:r>
            <a:r>
              <a:rPr lang="en-CA" sz="2400" i="1" dirty="0">
                <a:solidFill>
                  <a:schemeClr val="tx2"/>
                </a:solidFill>
              </a:rPr>
              <a:t>with</a:t>
            </a:r>
            <a:r>
              <a:rPr lang="en-CA" sz="2400" dirty="0">
                <a:solidFill>
                  <a:schemeClr val="tx2"/>
                </a:solidFill>
              </a:rPr>
              <a:t> scattering, and tempest, and hailstones. </a:t>
            </a:r>
          </a:p>
          <a:p>
            <a:pPr marL="981075" indent="-981075" algn="l"/>
            <a:endParaRPr lang="en-CA" sz="2400" dirty="0"/>
          </a:p>
        </p:txBody>
      </p:sp>
      <p:sp>
        <p:nvSpPr>
          <p:cNvPr id="3" name="Title 2"/>
          <p:cNvSpPr>
            <a:spLocks noGrp="1"/>
          </p:cNvSpPr>
          <p:nvPr>
            <p:ph type="title"/>
          </p:nvPr>
        </p:nvSpPr>
        <p:spPr/>
        <p:txBody>
          <a:bodyPr/>
          <a:lstStyle/>
          <a:p>
            <a:r>
              <a:rPr lang="en-CA" dirty="0" smtClean="0"/>
              <a:t>Future Kingdom on Earth</a:t>
            </a:r>
            <a:endParaRPr lang="en-CA" dirty="0"/>
          </a:p>
        </p:txBody>
      </p:sp>
    </p:spTree>
    <p:extLst>
      <p:ext uri="{BB962C8B-B14F-4D97-AF65-F5344CB8AC3E}">
        <p14:creationId xmlns:p14="http://schemas.microsoft.com/office/powerpoint/2010/main" val="309027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360504"/>
          </a:xfrm>
        </p:spPr>
        <p:txBody>
          <a:bodyPr>
            <a:normAutofit/>
          </a:bodyPr>
          <a:lstStyle/>
          <a:p>
            <a:pPr marL="342900" indent="-342900" algn="l">
              <a:buFont typeface="Arial" pitchFamily="34" charset="0"/>
              <a:buChar char="•"/>
            </a:pPr>
            <a:r>
              <a:rPr lang="en-CA" sz="2400" dirty="0" smtClean="0"/>
              <a:t>Prayer of Habakkuk 3:6:</a:t>
            </a:r>
            <a:endParaRPr lang="en-CA" sz="2400" dirty="0" smtClean="0"/>
          </a:p>
          <a:p>
            <a:pPr marL="714375" indent="-714375" algn="l"/>
            <a:r>
              <a:rPr lang="en-CA" sz="2200" dirty="0" smtClean="0"/>
              <a:t>	</a:t>
            </a:r>
            <a:r>
              <a:rPr lang="en-CA" sz="2200" dirty="0" smtClean="0">
                <a:solidFill>
                  <a:schemeClr val="tx2"/>
                </a:solidFill>
              </a:rPr>
              <a:t>He (the LORD) stood, and measured the earth: he beheld, and </a:t>
            </a:r>
            <a:r>
              <a:rPr lang="en-CA" sz="2200" u="sng" dirty="0" smtClean="0">
                <a:solidFill>
                  <a:schemeClr val="tx2"/>
                </a:solidFill>
              </a:rPr>
              <a:t>drove asunder the nations; and the everlasting mountains were scattered, the perpetual hills did bow</a:t>
            </a:r>
            <a:r>
              <a:rPr lang="en-CA" sz="2200" dirty="0" smtClean="0">
                <a:solidFill>
                  <a:schemeClr val="tx2"/>
                </a:solidFill>
              </a:rPr>
              <a:t>: his ways are everlasting</a:t>
            </a:r>
            <a:r>
              <a:rPr lang="en-CA" sz="2400" dirty="0" smtClean="0">
                <a:solidFill>
                  <a:schemeClr val="tx2"/>
                </a:solidFill>
              </a:rPr>
              <a:t>. </a:t>
            </a:r>
            <a:endParaRPr lang="en-CA" sz="2400" dirty="0">
              <a:solidFill>
                <a:schemeClr val="tx2"/>
              </a:solidFill>
            </a:endParaRPr>
          </a:p>
          <a:p>
            <a:pPr marL="268288" indent="-268288" algn="l">
              <a:buFont typeface="Arial" pitchFamily="34" charset="0"/>
              <a:buChar char="•"/>
            </a:pPr>
            <a:r>
              <a:rPr lang="en-CA" sz="2400" dirty="0" smtClean="0"/>
              <a:t>Prophecy of Zechariah 14:16</a:t>
            </a:r>
          </a:p>
          <a:p>
            <a:pPr marL="714375" lvl="1" indent="-714375" algn="l"/>
            <a:r>
              <a:rPr lang="en-CA" sz="2200" dirty="0" smtClean="0"/>
              <a:t>	Everyone that is </a:t>
            </a:r>
            <a:r>
              <a:rPr lang="en-CA" sz="2200" u="sng" dirty="0" smtClean="0"/>
              <a:t>left of all the nations</a:t>
            </a:r>
            <a:r>
              <a:rPr lang="en-CA" sz="2200" dirty="0" smtClean="0"/>
              <a:t> which came against Jerusalem shall even go up from year to year to worship the King, the LORD of hosts, and to keep the feast of tabernacles.</a:t>
            </a:r>
            <a:endParaRPr lang="en-CA" sz="2200" dirty="0"/>
          </a:p>
        </p:txBody>
      </p:sp>
      <p:sp>
        <p:nvSpPr>
          <p:cNvPr id="3" name="Title 2"/>
          <p:cNvSpPr>
            <a:spLocks noGrp="1"/>
          </p:cNvSpPr>
          <p:nvPr>
            <p:ph type="title"/>
          </p:nvPr>
        </p:nvSpPr>
        <p:spPr/>
        <p:txBody>
          <a:bodyPr/>
          <a:lstStyle/>
          <a:p>
            <a:r>
              <a:rPr lang="en-CA" dirty="0" smtClean="0"/>
              <a:t>Future Kingdom on Earth</a:t>
            </a:r>
            <a:endParaRPr lang="en-CA" dirty="0"/>
          </a:p>
        </p:txBody>
      </p:sp>
    </p:spTree>
    <p:extLst>
      <p:ext uri="{BB962C8B-B14F-4D97-AF65-F5344CB8AC3E}">
        <p14:creationId xmlns:p14="http://schemas.microsoft.com/office/powerpoint/2010/main" val="58596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20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360504"/>
          </a:xfrm>
        </p:spPr>
        <p:txBody>
          <a:bodyPr>
            <a:normAutofit/>
          </a:bodyPr>
          <a:lstStyle/>
          <a:p>
            <a:pPr marL="342900" indent="-342900" algn="l">
              <a:buFont typeface="Arial" pitchFamily="34" charset="0"/>
              <a:buChar char="•"/>
            </a:pPr>
            <a:r>
              <a:rPr lang="en-CA" sz="2400" dirty="0" smtClean="0"/>
              <a:t>Prophecy of Revelation 20:4-9</a:t>
            </a:r>
          </a:p>
          <a:p>
            <a:pPr marL="714375" lvl="1" indent="-714375" algn="l"/>
            <a:r>
              <a:rPr lang="en-CA" sz="2200" dirty="0" smtClean="0"/>
              <a:t>	And </a:t>
            </a:r>
            <a:r>
              <a:rPr lang="en-CA" sz="2200" dirty="0"/>
              <a:t>I saw thrones, and they sat upon them, and judgment was given unto them: and </a:t>
            </a:r>
            <a:r>
              <a:rPr lang="en-CA" sz="2200" i="1" dirty="0"/>
              <a:t>I saw</a:t>
            </a:r>
            <a:r>
              <a:rPr lang="en-CA" sz="2200" dirty="0"/>
              <a:t> the souls of them that were beheaded for the witness of Jesus, and for the word of God, and which had not worshipped the beast, neither his image, neither had received </a:t>
            </a:r>
            <a:r>
              <a:rPr lang="en-CA" sz="2200" i="1" dirty="0"/>
              <a:t>his</a:t>
            </a:r>
            <a:r>
              <a:rPr lang="en-CA" sz="2200" dirty="0"/>
              <a:t> mark upon their foreheads, or in their hands; and they lived and </a:t>
            </a:r>
            <a:r>
              <a:rPr lang="en-CA" sz="2200" u="sng" dirty="0"/>
              <a:t>reigned with Christ a thousand years</a:t>
            </a:r>
            <a:r>
              <a:rPr lang="en-CA" sz="2200" dirty="0"/>
              <a:t>. </a:t>
            </a:r>
            <a:r>
              <a:rPr lang="en-CA" sz="2200" dirty="0" smtClean="0"/>
              <a:t>But </a:t>
            </a:r>
            <a:r>
              <a:rPr lang="en-CA" sz="2200" dirty="0"/>
              <a:t>the rest of the dead lived not again </a:t>
            </a:r>
            <a:r>
              <a:rPr lang="en-CA" sz="2200" u="sng" dirty="0"/>
              <a:t>until the thousand years were finished</a:t>
            </a:r>
            <a:r>
              <a:rPr lang="en-CA" sz="2200" dirty="0"/>
              <a:t>. This </a:t>
            </a:r>
            <a:r>
              <a:rPr lang="en-CA" sz="2200" i="1" dirty="0"/>
              <a:t>is</a:t>
            </a:r>
            <a:r>
              <a:rPr lang="en-CA" sz="2200" dirty="0"/>
              <a:t> the first resurrection. </a:t>
            </a:r>
            <a:endParaRPr lang="en-CA" sz="2200" dirty="0"/>
          </a:p>
        </p:txBody>
      </p:sp>
      <p:sp>
        <p:nvSpPr>
          <p:cNvPr id="3" name="Title 2"/>
          <p:cNvSpPr>
            <a:spLocks noGrp="1"/>
          </p:cNvSpPr>
          <p:nvPr>
            <p:ph type="title"/>
          </p:nvPr>
        </p:nvSpPr>
        <p:spPr/>
        <p:txBody>
          <a:bodyPr/>
          <a:lstStyle/>
          <a:p>
            <a:r>
              <a:rPr lang="en-CA" dirty="0" smtClean="0"/>
              <a:t>Future Kingdom on Earth</a:t>
            </a:r>
            <a:endParaRPr lang="en-CA" dirty="0"/>
          </a:p>
        </p:txBody>
      </p:sp>
    </p:spTree>
    <p:extLst>
      <p:ext uri="{BB962C8B-B14F-4D97-AF65-F5344CB8AC3E}">
        <p14:creationId xmlns:p14="http://schemas.microsoft.com/office/powerpoint/2010/main" val="185890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360504"/>
          </a:xfrm>
        </p:spPr>
        <p:txBody>
          <a:bodyPr>
            <a:normAutofit/>
          </a:bodyPr>
          <a:lstStyle/>
          <a:p>
            <a:pPr marL="342900" indent="-342900" algn="l">
              <a:buFont typeface="Arial" pitchFamily="34" charset="0"/>
              <a:buChar char="•"/>
            </a:pPr>
            <a:r>
              <a:rPr lang="en-CA" sz="2400" dirty="0" smtClean="0"/>
              <a:t>Prophecy of Revelation 20:4-9</a:t>
            </a:r>
          </a:p>
          <a:p>
            <a:pPr marL="714375" lvl="1" indent="-714375" algn="l"/>
            <a:r>
              <a:rPr lang="en-CA" sz="2200" dirty="0" smtClean="0"/>
              <a:t>	Blessed </a:t>
            </a:r>
            <a:r>
              <a:rPr lang="en-CA" sz="2200" dirty="0"/>
              <a:t>and holy </a:t>
            </a:r>
            <a:r>
              <a:rPr lang="en-CA" sz="2200" i="1" dirty="0"/>
              <a:t>is</a:t>
            </a:r>
            <a:r>
              <a:rPr lang="en-CA" sz="2200" dirty="0"/>
              <a:t> he that hath part in the first resurrection: on such the second death hath no power, but they shall be priests of God and of Christ, and shall </a:t>
            </a:r>
            <a:r>
              <a:rPr lang="en-CA" sz="2200" u="sng" dirty="0"/>
              <a:t>reign with him a thousand years</a:t>
            </a:r>
            <a:r>
              <a:rPr lang="en-CA" sz="2200" dirty="0"/>
              <a:t>. </a:t>
            </a:r>
            <a:r>
              <a:rPr lang="en-CA" sz="2200" dirty="0" smtClean="0"/>
              <a:t>And </a:t>
            </a:r>
            <a:r>
              <a:rPr lang="en-CA" sz="2200" dirty="0"/>
              <a:t>when the thousand years are expired, </a:t>
            </a:r>
            <a:r>
              <a:rPr lang="en-CA" sz="2200" u="sng" dirty="0"/>
              <a:t>Satan shall be loosed out of his prison</a:t>
            </a:r>
            <a:r>
              <a:rPr lang="en-CA" sz="2200" dirty="0"/>
              <a:t>, </a:t>
            </a:r>
            <a:r>
              <a:rPr lang="en-CA" sz="2200" dirty="0" smtClean="0"/>
              <a:t>And </a:t>
            </a:r>
            <a:r>
              <a:rPr lang="en-CA" sz="2200" dirty="0"/>
              <a:t>shall go out </a:t>
            </a:r>
            <a:r>
              <a:rPr lang="en-CA" sz="2200" u="sng" dirty="0"/>
              <a:t>to deceive the nations</a:t>
            </a:r>
            <a:r>
              <a:rPr lang="en-CA" sz="2200" dirty="0"/>
              <a:t> which are in the four quarters of the earth, Gog and </a:t>
            </a:r>
            <a:r>
              <a:rPr lang="en-CA" sz="2200" dirty="0" err="1"/>
              <a:t>Magog</a:t>
            </a:r>
            <a:r>
              <a:rPr lang="en-CA" sz="2200" dirty="0"/>
              <a:t>, to gather them together to battle: the number of whom </a:t>
            </a:r>
            <a:r>
              <a:rPr lang="en-CA" sz="2200" i="1" dirty="0"/>
              <a:t>is</a:t>
            </a:r>
            <a:r>
              <a:rPr lang="en-CA" sz="2200" dirty="0"/>
              <a:t> as the sand of the sea. </a:t>
            </a:r>
            <a:r>
              <a:rPr lang="en-CA" sz="2200" dirty="0" smtClean="0"/>
              <a:t>And </a:t>
            </a:r>
            <a:r>
              <a:rPr lang="en-CA" sz="2200" u="sng" dirty="0"/>
              <a:t>they went up on the breadth of the earth, and compassed the camp of the saints about, and the beloved city: and fire came down from God out of heaven, and devoured them</a:t>
            </a:r>
            <a:r>
              <a:rPr lang="en-CA" sz="2200" dirty="0"/>
              <a:t>. </a:t>
            </a:r>
          </a:p>
          <a:p>
            <a:pPr marL="342900" indent="-342900" algn="l">
              <a:buFont typeface="Arial" pitchFamily="34" charset="0"/>
              <a:buChar char="•"/>
            </a:pPr>
            <a:endParaRPr lang="en-CA" sz="2200" dirty="0"/>
          </a:p>
        </p:txBody>
      </p:sp>
      <p:sp>
        <p:nvSpPr>
          <p:cNvPr id="3" name="Title 2"/>
          <p:cNvSpPr>
            <a:spLocks noGrp="1"/>
          </p:cNvSpPr>
          <p:nvPr>
            <p:ph type="title"/>
          </p:nvPr>
        </p:nvSpPr>
        <p:spPr/>
        <p:txBody>
          <a:bodyPr/>
          <a:lstStyle/>
          <a:p>
            <a:r>
              <a:rPr lang="en-CA" dirty="0" smtClean="0"/>
              <a:t>Future Kingdom on Earth</a:t>
            </a:r>
            <a:endParaRPr lang="en-CA" dirty="0"/>
          </a:p>
        </p:txBody>
      </p:sp>
    </p:spTree>
    <p:extLst>
      <p:ext uri="{BB962C8B-B14F-4D97-AF65-F5344CB8AC3E}">
        <p14:creationId xmlns:p14="http://schemas.microsoft.com/office/powerpoint/2010/main" val="42871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360504"/>
          </a:xfrm>
        </p:spPr>
        <p:txBody>
          <a:bodyPr>
            <a:normAutofit/>
          </a:bodyPr>
          <a:lstStyle/>
          <a:p>
            <a:pPr marL="342900" indent="-342900" algn="l">
              <a:buFont typeface="Arial" pitchFamily="34" charset="0"/>
              <a:buChar char="•"/>
            </a:pPr>
            <a:r>
              <a:rPr lang="en-CA" sz="2600" dirty="0" smtClean="0"/>
              <a:t>Prophecy of Malachi 4:2-3:</a:t>
            </a:r>
            <a:endParaRPr lang="en-CA" sz="2600" dirty="0" smtClean="0"/>
          </a:p>
          <a:p>
            <a:pPr marL="714375" indent="-714375" algn="l"/>
            <a:r>
              <a:rPr lang="en-CA" sz="2200" dirty="0" smtClean="0"/>
              <a:t>	</a:t>
            </a:r>
            <a:r>
              <a:rPr lang="en-CA" sz="2200" dirty="0" smtClean="0">
                <a:solidFill>
                  <a:schemeClr val="tx2"/>
                </a:solidFill>
              </a:rPr>
              <a:t>But unto you that fear my name shall the Sun of Righteousness (Christ) arise with healing in his wings; and ye shal</a:t>
            </a:r>
            <a:r>
              <a:rPr lang="en-CA" sz="2200" dirty="0" smtClean="0">
                <a:solidFill>
                  <a:schemeClr val="tx2"/>
                </a:solidFill>
              </a:rPr>
              <a:t>l go forth, and grow up as calves of the stall.  And ye shall </a:t>
            </a:r>
            <a:r>
              <a:rPr lang="en-CA" sz="2200" u="sng" dirty="0" smtClean="0">
                <a:solidFill>
                  <a:schemeClr val="tx2"/>
                </a:solidFill>
              </a:rPr>
              <a:t>tread down the wicked</a:t>
            </a:r>
            <a:r>
              <a:rPr lang="en-CA" sz="2200" dirty="0" smtClean="0">
                <a:solidFill>
                  <a:schemeClr val="tx2"/>
                </a:solidFill>
              </a:rPr>
              <a:t>; for they shall be ashes under the soles of your feet in the day that I shall do this, </a:t>
            </a:r>
            <a:r>
              <a:rPr lang="en-CA" sz="2200" dirty="0" err="1" smtClean="0">
                <a:solidFill>
                  <a:schemeClr val="tx2"/>
                </a:solidFill>
              </a:rPr>
              <a:t>saith</a:t>
            </a:r>
            <a:r>
              <a:rPr lang="en-CA" sz="2200" dirty="0" smtClean="0">
                <a:solidFill>
                  <a:schemeClr val="tx2"/>
                </a:solidFill>
              </a:rPr>
              <a:t> the LORD of hosts.</a:t>
            </a:r>
            <a:endParaRPr lang="en-CA" sz="2400" dirty="0">
              <a:solidFill>
                <a:schemeClr val="tx2"/>
              </a:solidFill>
            </a:endParaRPr>
          </a:p>
          <a:p>
            <a:pPr marL="268288" indent="-268288" algn="l">
              <a:buFont typeface="Arial" pitchFamily="34" charset="0"/>
              <a:buChar char="•"/>
            </a:pPr>
            <a:r>
              <a:rPr lang="en-CA" sz="2400" dirty="0" smtClean="0"/>
              <a:t>Psalm 58:10-11:</a:t>
            </a:r>
          </a:p>
          <a:p>
            <a:pPr marL="714375" lvl="1" indent="-714375" algn="l"/>
            <a:r>
              <a:rPr lang="en-CA" sz="2200" dirty="0" smtClean="0"/>
              <a:t>	The righteous shall rejoice when he </a:t>
            </a:r>
            <a:r>
              <a:rPr lang="en-CA" sz="2200" dirty="0" err="1" smtClean="0"/>
              <a:t>seeth</a:t>
            </a:r>
            <a:r>
              <a:rPr lang="en-CA" sz="2200" dirty="0" smtClean="0"/>
              <a:t> the vengeance: he shall </a:t>
            </a:r>
            <a:r>
              <a:rPr lang="en-CA" sz="2200" u="sng" dirty="0" smtClean="0"/>
              <a:t>wash his feet in the blood of the wicked</a:t>
            </a:r>
            <a:r>
              <a:rPr lang="en-CA" sz="2200" dirty="0" smtClean="0"/>
              <a:t>.  So that a man shall say, Verily there is a reward for the righteous: verily </a:t>
            </a:r>
            <a:r>
              <a:rPr lang="en-CA" sz="2200" u="sng" dirty="0" smtClean="0"/>
              <a:t>he is a God that </a:t>
            </a:r>
            <a:r>
              <a:rPr lang="en-CA" sz="2200" u="sng" dirty="0" err="1" smtClean="0"/>
              <a:t>judgeth</a:t>
            </a:r>
            <a:r>
              <a:rPr lang="en-CA" sz="2200" u="sng" dirty="0" smtClean="0"/>
              <a:t> in the earth</a:t>
            </a:r>
            <a:r>
              <a:rPr lang="en-CA" sz="2200" dirty="0" smtClean="0"/>
              <a:t>.</a:t>
            </a:r>
            <a:endParaRPr lang="en-CA" sz="2200" dirty="0"/>
          </a:p>
        </p:txBody>
      </p:sp>
      <p:sp>
        <p:nvSpPr>
          <p:cNvPr id="3" name="Title 2"/>
          <p:cNvSpPr>
            <a:spLocks noGrp="1"/>
          </p:cNvSpPr>
          <p:nvPr>
            <p:ph type="title"/>
          </p:nvPr>
        </p:nvSpPr>
        <p:spPr/>
        <p:txBody>
          <a:bodyPr>
            <a:normAutofit fontScale="90000"/>
          </a:bodyPr>
          <a:lstStyle/>
          <a:p>
            <a:r>
              <a:rPr lang="en-CA" dirty="0" smtClean="0"/>
              <a:t>Governments destroyed to bring into subjection to God</a:t>
            </a:r>
            <a:endParaRPr lang="en-CA" dirty="0"/>
          </a:p>
        </p:txBody>
      </p:sp>
    </p:spTree>
    <p:extLst>
      <p:ext uri="{BB962C8B-B14F-4D97-AF65-F5344CB8AC3E}">
        <p14:creationId xmlns:p14="http://schemas.microsoft.com/office/powerpoint/2010/main" val="574011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360504"/>
          </a:xfrm>
        </p:spPr>
        <p:txBody>
          <a:bodyPr>
            <a:normAutofit fontScale="92500" lnSpcReduction="10000"/>
          </a:bodyPr>
          <a:lstStyle/>
          <a:p>
            <a:pPr marL="342900" indent="-342900" algn="l">
              <a:buFont typeface="Arial" pitchFamily="34" charset="0"/>
              <a:buChar char="•"/>
            </a:pPr>
            <a:r>
              <a:rPr lang="en-CA" sz="2600" dirty="0" smtClean="0"/>
              <a:t>Prophecy of the 7</a:t>
            </a:r>
            <a:r>
              <a:rPr lang="en-CA" sz="2600" baseline="30000" dirty="0" smtClean="0"/>
              <a:t>th</a:t>
            </a:r>
            <a:r>
              <a:rPr lang="en-CA" sz="2600" dirty="0" smtClean="0"/>
              <a:t> Trumpet of Revelation 11:15:</a:t>
            </a:r>
            <a:endParaRPr lang="en-CA" sz="2600" dirty="0" smtClean="0"/>
          </a:p>
          <a:p>
            <a:pPr marL="714375" indent="-714375" algn="l"/>
            <a:r>
              <a:rPr lang="en-CA" sz="2200" dirty="0" smtClean="0"/>
              <a:t>	</a:t>
            </a:r>
            <a:r>
              <a:rPr lang="en-CA" sz="2400" dirty="0">
                <a:solidFill>
                  <a:schemeClr val="tx2"/>
                </a:solidFill>
              </a:rPr>
              <a:t>there were great voices in heaven, saying, </a:t>
            </a:r>
            <a:r>
              <a:rPr lang="en-CA" sz="2400" u="sng" dirty="0">
                <a:solidFill>
                  <a:schemeClr val="tx2"/>
                </a:solidFill>
              </a:rPr>
              <a:t>The kingdoms of this world are become </a:t>
            </a:r>
            <a:r>
              <a:rPr lang="en-CA" sz="2400" i="1" u="sng" dirty="0">
                <a:solidFill>
                  <a:schemeClr val="tx2"/>
                </a:solidFill>
              </a:rPr>
              <a:t>the kingdoms</a:t>
            </a:r>
            <a:r>
              <a:rPr lang="en-CA" sz="2400" u="sng" dirty="0">
                <a:solidFill>
                  <a:schemeClr val="tx2"/>
                </a:solidFill>
              </a:rPr>
              <a:t> of our Lord, and of his Christ</a:t>
            </a:r>
            <a:r>
              <a:rPr lang="en-CA" sz="2400" dirty="0">
                <a:solidFill>
                  <a:schemeClr val="tx2"/>
                </a:solidFill>
              </a:rPr>
              <a:t>; and he shall reign for ever and ever</a:t>
            </a:r>
            <a:r>
              <a:rPr lang="en-CA" sz="2400" dirty="0" smtClean="0">
                <a:solidFill>
                  <a:schemeClr val="tx2"/>
                </a:solidFill>
              </a:rPr>
              <a:t>.</a:t>
            </a:r>
            <a:endParaRPr lang="en-CA" sz="2400" dirty="0">
              <a:solidFill>
                <a:schemeClr val="tx2"/>
              </a:solidFill>
            </a:endParaRPr>
          </a:p>
          <a:p>
            <a:pPr marL="268288" indent="-268288" algn="l">
              <a:buFont typeface="Arial" pitchFamily="34" charset="0"/>
              <a:buChar char="•"/>
            </a:pPr>
            <a:r>
              <a:rPr lang="en-CA" sz="2600" dirty="0" smtClean="0"/>
              <a:t>Prophecy to Daniel 7:13-14:</a:t>
            </a:r>
          </a:p>
          <a:p>
            <a:pPr marL="714375" lvl="1" indent="-714375" algn="l"/>
            <a:r>
              <a:rPr lang="en-CA" sz="2200" dirty="0" smtClean="0"/>
              <a:t>	</a:t>
            </a:r>
            <a:r>
              <a:rPr lang="en-CA" sz="2400" dirty="0"/>
              <a:t>I saw in the night visions, and, behold, </a:t>
            </a:r>
            <a:r>
              <a:rPr lang="en-CA" sz="2400" i="1" dirty="0"/>
              <a:t>one</a:t>
            </a:r>
            <a:r>
              <a:rPr lang="en-CA" sz="2400" dirty="0"/>
              <a:t> like the Son of man came with the clouds of heaven, and came to the Ancient of days, and they brought him near before him</a:t>
            </a:r>
            <a:r>
              <a:rPr lang="en-CA" sz="2400" dirty="0" smtClean="0"/>
              <a:t>.</a:t>
            </a:r>
            <a:r>
              <a:rPr lang="en-CA" sz="2400" dirty="0"/>
              <a:t> And there was given him </a:t>
            </a:r>
            <a:r>
              <a:rPr lang="en-CA" sz="2400" u="sng" dirty="0"/>
              <a:t>dominion, and glory, and a kingdom, that all people, nations, and languages, should serve him</a:t>
            </a:r>
            <a:r>
              <a:rPr lang="en-CA" sz="2400" dirty="0"/>
              <a:t>: his dominion </a:t>
            </a:r>
            <a:r>
              <a:rPr lang="en-CA" sz="2400" i="1" dirty="0"/>
              <a:t>is</a:t>
            </a:r>
            <a:r>
              <a:rPr lang="en-CA" sz="2400" dirty="0"/>
              <a:t> an everlasting dominion, which shall not pass away, and his kingdom </a:t>
            </a:r>
            <a:r>
              <a:rPr lang="en-CA" sz="2400" i="1" dirty="0"/>
              <a:t>that</a:t>
            </a:r>
            <a:r>
              <a:rPr lang="en-CA" sz="2400" dirty="0"/>
              <a:t> which </a:t>
            </a:r>
            <a:r>
              <a:rPr lang="en-CA" sz="2400" u="sng" dirty="0"/>
              <a:t>shall not be destroyed</a:t>
            </a:r>
            <a:r>
              <a:rPr lang="en-CA" sz="2400" dirty="0"/>
              <a:t>. </a:t>
            </a:r>
          </a:p>
          <a:p>
            <a:pPr marL="714375" lvl="1" indent="-714375" algn="l"/>
            <a:endParaRPr lang="en-CA" sz="2200" dirty="0"/>
          </a:p>
        </p:txBody>
      </p:sp>
      <p:sp>
        <p:nvSpPr>
          <p:cNvPr id="3" name="Title 2"/>
          <p:cNvSpPr>
            <a:spLocks noGrp="1"/>
          </p:cNvSpPr>
          <p:nvPr>
            <p:ph type="title"/>
          </p:nvPr>
        </p:nvSpPr>
        <p:spPr/>
        <p:txBody>
          <a:bodyPr>
            <a:normAutofit fontScale="90000"/>
          </a:bodyPr>
          <a:lstStyle/>
          <a:p>
            <a:r>
              <a:rPr lang="en-CA" dirty="0" smtClean="0"/>
              <a:t>Governments destroyed to bring into subjection to God</a:t>
            </a:r>
            <a:endParaRPr lang="en-CA" dirty="0"/>
          </a:p>
        </p:txBody>
      </p:sp>
    </p:spTree>
    <p:extLst>
      <p:ext uri="{BB962C8B-B14F-4D97-AF65-F5344CB8AC3E}">
        <p14:creationId xmlns:p14="http://schemas.microsoft.com/office/powerpoint/2010/main" val="307340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20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8229600" cy="4837176"/>
          </a:xfrm>
        </p:spPr>
        <p:txBody>
          <a:bodyPr>
            <a:normAutofit fontScale="92500" lnSpcReduction="20000"/>
          </a:bodyPr>
          <a:lstStyle/>
          <a:p>
            <a:pPr marL="342900" indent="-342900" algn="l">
              <a:buFont typeface="Arial" pitchFamily="34" charset="0"/>
              <a:buChar char="•"/>
            </a:pPr>
            <a:r>
              <a:rPr lang="en-CA" sz="2600" dirty="0" smtClean="0"/>
              <a:t>Prophecy of Revelation 19:15-16:</a:t>
            </a:r>
            <a:endParaRPr lang="en-CA" sz="2600" dirty="0" smtClean="0"/>
          </a:p>
          <a:p>
            <a:pPr marL="714375" indent="-714375" algn="l"/>
            <a:r>
              <a:rPr lang="en-CA" sz="2200" dirty="0" smtClean="0"/>
              <a:t>	</a:t>
            </a:r>
            <a:r>
              <a:rPr lang="en-CA" sz="2400" dirty="0">
                <a:solidFill>
                  <a:schemeClr val="tx2"/>
                </a:solidFill>
              </a:rPr>
              <a:t>And out of his </a:t>
            </a:r>
            <a:r>
              <a:rPr lang="en-CA" sz="2400" dirty="0" smtClean="0">
                <a:solidFill>
                  <a:schemeClr val="tx2"/>
                </a:solidFill>
              </a:rPr>
              <a:t>(Son of Man) mouth </a:t>
            </a:r>
            <a:r>
              <a:rPr lang="en-CA" sz="2400" dirty="0" err="1">
                <a:solidFill>
                  <a:schemeClr val="tx2"/>
                </a:solidFill>
              </a:rPr>
              <a:t>goeth</a:t>
            </a:r>
            <a:r>
              <a:rPr lang="en-CA" sz="2400" dirty="0">
                <a:solidFill>
                  <a:schemeClr val="tx2"/>
                </a:solidFill>
              </a:rPr>
              <a:t> a sharp sword, that with it he should smite the nations: and he shall </a:t>
            </a:r>
            <a:r>
              <a:rPr lang="en-CA" sz="2400" u="sng" dirty="0">
                <a:solidFill>
                  <a:schemeClr val="tx2"/>
                </a:solidFill>
              </a:rPr>
              <a:t>rule them with a rod of iron</a:t>
            </a:r>
            <a:r>
              <a:rPr lang="en-CA" sz="2400" dirty="0">
                <a:solidFill>
                  <a:schemeClr val="tx2"/>
                </a:solidFill>
              </a:rPr>
              <a:t>: and he </a:t>
            </a:r>
            <a:r>
              <a:rPr lang="en-CA" sz="2400" dirty="0" err="1">
                <a:solidFill>
                  <a:schemeClr val="tx2"/>
                </a:solidFill>
              </a:rPr>
              <a:t>treadeth</a:t>
            </a:r>
            <a:r>
              <a:rPr lang="en-CA" sz="2400" dirty="0">
                <a:solidFill>
                  <a:schemeClr val="tx2"/>
                </a:solidFill>
              </a:rPr>
              <a:t> the winepress of the fierceness and wrath of Almighty God</a:t>
            </a:r>
            <a:r>
              <a:rPr lang="en-CA" sz="2400" dirty="0" smtClean="0">
                <a:solidFill>
                  <a:schemeClr val="tx2"/>
                </a:solidFill>
              </a:rPr>
              <a:t>. </a:t>
            </a:r>
            <a:r>
              <a:rPr lang="en-CA" sz="2400" dirty="0">
                <a:solidFill>
                  <a:schemeClr val="tx2"/>
                </a:solidFill>
              </a:rPr>
              <a:t>And he hath on </a:t>
            </a:r>
            <a:r>
              <a:rPr lang="en-CA" sz="2400" i="1" dirty="0">
                <a:solidFill>
                  <a:schemeClr val="tx2"/>
                </a:solidFill>
              </a:rPr>
              <a:t>his</a:t>
            </a:r>
            <a:r>
              <a:rPr lang="en-CA" sz="2400" dirty="0">
                <a:solidFill>
                  <a:schemeClr val="tx2"/>
                </a:solidFill>
              </a:rPr>
              <a:t> vesture and on his thigh a name written, </a:t>
            </a:r>
            <a:r>
              <a:rPr lang="en-CA" sz="2400" u="sng" dirty="0">
                <a:solidFill>
                  <a:schemeClr val="tx2"/>
                </a:solidFill>
              </a:rPr>
              <a:t>KING OF KINGS, AND LORD OF LORDS</a:t>
            </a:r>
            <a:r>
              <a:rPr lang="en-CA" sz="2400" dirty="0">
                <a:solidFill>
                  <a:schemeClr val="tx2"/>
                </a:solidFill>
              </a:rPr>
              <a:t>.</a:t>
            </a:r>
          </a:p>
          <a:p>
            <a:pPr marL="268288" indent="-268288" algn="l">
              <a:buFont typeface="Arial" pitchFamily="34" charset="0"/>
              <a:buChar char="•"/>
            </a:pPr>
            <a:r>
              <a:rPr lang="en-CA" sz="2600" dirty="0" smtClean="0"/>
              <a:t>Prophecy to Isaiah 40:15, 22-23:</a:t>
            </a:r>
          </a:p>
          <a:p>
            <a:pPr marL="714375" lvl="1" indent="-714375" algn="l"/>
            <a:r>
              <a:rPr lang="en-CA" sz="2200" dirty="0" smtClean="0"/>
              <a:t>	</a:t>
            </a:r>
            <a:r>
              <a:rPr lang="en-CA" sz="2400" dirty="0"/>
              <a:t>the </a:t>
            </a:r>
            <a:r>
              <a:rPr lang="en-CA" sz="2400" u="sng" dirty="0"/>
              <a:t>nations </a:t>
            </a:r>
            <a:r>
              <a:rPr lang="en-CA" sz="2400" i="1" u="sng" dirty="0"/>
              <a:t>are</a:t>
            </a:r>
            <a:r>
              <a:rPr lang="en-CA" sz="2400" u="sng" dirty="0"/>
              <a:t> as a drop of a bucket</a:t>
            </a:r>
            <a:r>
              <a:rPr lang="en-CA" sz="2400" dirty="0"/>
              <a:t>, and are counted as the small dust of the </a:t>
            </a:r>
            <a:r>
              <a:rPr lang="en-CA" sz="2400" dirty="0" smtClean="0"/>
              <a:t>balance.</a:t>
            </a:r>
          </a:p>
          <a:p>
            <a:pPr marL="714375" lvl="1" indent="-714375" algn="l"/>
            <a:r>
              <a:rPr lang="en-CA" sz="2400" i="1" dirty="0"/>
              <a:t>	</a:t>
            </a:r>
            <a:r>
              <a:rPr lang="en-CA" sz="2400" i="1" dirty="0" smtClean="0"/>
              <a:t>It </a:t>
            </a:r>
            <a:r>
              <a:rPr lang="en-CA" sz="2400" i="1" dirty="0"/>
              <a:t>is</a:t>
            </a:r>
            <a:r>
              <a:rPr lang="en-CA" sz="2400" dirty="0"/>
              <a:t> he </a:t>
            </a:r>
            <a:r>
              <a:rPr lang="en-CA" sz="2400" dirty="0" smtClean="0"/>
              <a:t>(the LORD) that </a:t>
            </a:r>
            <a:r>
              <a:rPr lang="en-CA" sz="2400" dirty="0" err="1"/>
              <a:t>sitteth</a:t>
            </a:r>
            <a:r>
              <a:rPr lang="en-CA" sz="2400" dirty="0"/>
              <a:t> upon the circle of the earth, and </a:t>
            </a:r>
            <a:r>
              <a:rPr lang="en-CA" sz="2400" u="sng" dirty="0"/>
              <a:t>the inhabitants thereof </a:t>
            </a:r>
            <a:r>
              <a:rPr lang="en-CA" sz="2400" i="1" u="sng" dirty="0"/>
              <a:t>are</a:t>
            </a:r>
            <a:r>
              <a:rPr lang="en-CA" sz="2400" u="sng" dirty="0"/>
              <a:t> as grasshoppers</a:t>
            </a:r>
            <a:r>
              <a:rPr lang="en-CA" sz="2400" dirty="0"/>
              <a:t>; that </a:t>
            </a:r>
            <a:r>
              <a:rPr lang="en-CA" sz="2400" dirty="0" err="1"/>
              <a:t>stretcheth</a:t>
            </a:r>
            <a:r>
              <a:rPr lang="en-CA" sz="2400" dirty="0"/>
              <a:t> out the heavens as a curtain, and </a:t>
            </a:r>
            <a:r>
              <a:rPr lang="en-CA" sz="2400" dirty="0" err="1"/>
              <a:t>spreadeth</a:t>
            </a:r>
            <a:r>
              <a:rPr lang="en-CA" sz="2400" dirty="0"/>
              <a:t> them out as a tent to dwell in</a:t>
            </a:r>
            <a:r>
              <a:rPr lang="en-CA" sz="2400" dirty="0" smtClean="0"/>
              <a:t>: </a:t>
            </a:r>
            <a:r>
              <a:rPr lang="en-CA" sz="2400" dirty="0"/>
              <a:t> </a:t>
            </a:r>
            <a:r>
              <a:rPr lang="en-CA" sz="2400" u="sng" dirty="0"/>
              <a:t>That </a:t>
            </a:r>
            <a:r>
              <a:rPr lang="en-CA" sz="2400" u="sng" dirty="0" err="1"/>
              <a:t>bringeth</a:t>
            </a:r>
            <a:r>
              <a:rPr lang="en-CA" sz="2400" u="sng" dirty="0"/>
              <a:t> the princes to nothing; he </a:t>
            </a:r>
            <a:r>
              <a:rPr lang="en-CA" sz="2400" u="sng" dirty="0" err="1"/>
              <a:t>maketh</a:t>
            </a:r>
            <a:r>
              <a:rPr lang="en-CA" sz="2400" u="sng" dirty="0"/>
              <a:t> the judges of the earth as vanity</a:t>
            </a:r>
            <a:r>
              <a:rPr lang="en-CA" sz="2400" dirty="0"/>
              <a:t>. </a:t>
            </a:r>
          </a:p>
          <a:p>
            <a:pPr marL="714375" lvl="1" indent="-714375" algn="l"/>
            <a:endParaRPr lang="en-CA" sz="2200" dirty="0"/>
          </a:p>
        </p:txBody>
      </p:sp>
      <p:sp>
        <p:nvSpPr>
          <p:cNvPr id="3" name="Title 2"/>
          <p:cNvSpPr>
            <a:spLocks noGrp="1"/>
          </p:cNvSpPr>
          <p:nvPr>
            <p:ph type="title"/>
          </p:nvPr>
        </p:nvSpPr>
        <p:spPr/>
        <p:txBody>
          <a:bodyPr>
            <a:normAutofit fontScale="90000"/>
          </a:bodyPr>
          <a:lstStyle/>
          <a:p>
            <a:r>
              <a:rPr lang="en-CA" dirty="0" smtClean="0"/>
              <a:t>Governments destroyed to bring into subjection to God</a:t>
            </a:r>
            <a:endParaRPr lang="en-CA" dirty="0"/>
          </a:p>
        </p:txBody>
      </p:sp>
    </p:spTree>
    <p:extLst>
      <p:ext uri="{BB962C8B-B14F-4D97-AF65-F5344CB8AC3E}">
        <p14:creationId xmlns:p14="http://schemas.microsoft.com/office/powerpoint/2010/main" val="279656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20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7920880" cy="4288496"/>
          </a:xfrm>
        </p:spPr>
        <p:txBody>
          <a:bodyPr>
            <a:normAutofit/>
          </a:bodyPr>
          <a:lstStyle/>
          <a:p>
            <a:pPr marL="342900" indent="-342900" algn="l">
              <a:buFont typeface="Arial" pitchFamily="34" charset="0"/>
              <a:buChar char="•"/>
            </a:pPr>
            <a:r>
              <a:rPr lang="en-CA" sz="2600" dirty="0" smtClean="0"/>
              <a:t>Psalm 118:10-12:</a:t>
            </a:r>
            <a:endParaRPr lang="en-CA" sz="2600" dirty="0" smtClean="0"/>
          </a:p>
          <a:p>
            <a:pPr marL="714375" indent="-714375" algn="l"/>
            <a:r>
              <a:rPr lang="en-CA" sz="2200" dirty="0" smtClean="0"/>
              <a:t>	</a:t>
            </a:r>
            <a:r>
              <a:rPr lang="en-CA" sz="2200" u="sng" dirty="0">
                <a:solidFill>
                  <a:schemeClr val="tx2"/>
                </a:solidFill>
              </a:rPr>
              <a:t>All nations compassed me about</a:t>
            </a:r>
            <a:r>
              <a:rPr lang="en-CA" sz="2200" dirty="0">
                <a:solidFill>
                  <a:schemeClr val="tx2"/>
                </a:solidFill>
              </a:rPr>
              <a:t>: </a:t>
            </a:r>
            <a:r>
              <a:rPr lang="en-CA" sz="2200" u="sng" dirty="0">
                <a:solidFill>
                  <a:schemeClr val="tx2"/>
                </a:solidFill>
              </a:rPr>
              <a:t>but in the name of the LORD will I destroy them</a:t>
            </a:r>
            <a:r>
              <a:rPr lang="en-CA" sz="2200" dirty="0" smtClean="0">
                <a:solidFill>
                  <a:schemeClr val="tx2"/>
                </a:solidFill>
              </a:rPr>
              <a:t>. </a:t>
            </a:r>
            <a:r>
              <a:rPr lang="en-CA" sz="2200" dirty="0">
                <a:solidFill>
                  <a:schemeClr val="tx2"/>
                </a:solidFill>
              </a:rPr>
              <a:t>They compassed me about; yea, they compassed me about: but in the name of the LORD I will destroy them. </a:t>
            </a:r>
            <a:r>
              <a:rPr lang="en-CA" sz="2200" u="sng" dirty="0" smtClean="0">
                <a:solidFill>
                  <a:schemeClr val="tx2"/>
                </a:solidFill>
              </a:rPr>
              <a:t>They </a:t>
            </a:r>
            <a:r>
              <a:rPr lang="en-CA" sz="2200" u="sng" dirty="0">
                <a:solidFill>
                  <a:schemeClr val="tx2"/>
                </a:solidFill>
              </a:rPr>
              <a:t>compassed me about like bees; they are quenched as the fire of thorns: for in the name of the LORD I will destroy them.</a:t>
            </a:r>
            <a:endParaRPr lang="en-CA" sz="2200" u="sng" dirty="0">
              <a:solidFill>
                <a:schemeClr val="tx2"/>
              </a:solidFill>
            </a:endParaRPr>
          </a:p>
        </p:txBody>
      </p:sp>
      <p:sp>
        <p:nvSpPr>
          <p:cNvPr id="3" name="Title 2"/>
          <p:cNvSpPr>
            <a:spLocks noGrp="1"/>
          </p:cNvSpPr>
          <p:nvPr>
            <p:ph type="title"/>
          </p:nvPr>
        </p:nvSpPr>
        <p:spPr/>
        <p:txBody>
          <a:bodyPr>
            <a:normAutofit fontScale="90000"/>
          </a:bodyPr>
          <a:lstStyle/>
          <a:p>
            <a:r>
              <a:rPr lang="en-CA" dirty="0" smtClean="0"/>
              <a:t>Governments destroyed to bring into subjection to God</a:t>
            </a:r>
            <a:endParaRPr lang="en-CA" dirty="0"/>
          </a:p>
        </p:txBody>
      </p:sp>
      <p:pic>
        <p:nvPicPr>
          <p:cNvPr id="5" name="Picture 4" descr="C:\Users\David\AppData\Local\Microsoft\Windows\Temporary Internet Files\Content.IE5\0I0BS6TV\MC90014052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4581128"/>
            <a:ext cx="2664296" cy="203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64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3" decel="5600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2000" fill="hold"/>
                                        <p:tgtEl>
                                          <p:spTgt spid="5"/>
                                        </p:tgtEl>
                                        <p:attrNameLst>
                                          <p:attrName>ppt_x</p:attrName>
                                        </p:attrNameLst>
                                      </p:cBhvr>
                                      <p:tavLst>
                                        <p:tav tm="0">
                                          <p:val>
                                            <p:strVal val="1+#ppt_w/2"/>
                                          </p:val>
                                        </p:tav>
                                        <p:tav tm="100000">
                                          <p:val>
                                            <p:strVal val="#ppt_x"/>
                                          </p:val>
                                        </p:tav>
                                      </p:tavLst>
                                    </p:anim>
                                    <p:anim calcmode="lin" valueType="num">
                                      <p:cBhvr additive="base">
                                        <p:cTn id="16"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7920880" cy="4288496"/>
          </a:xfrm>
        </p:spPr>
        <p:txBody>
          <a:bodyPr>
            <a:normAutofit fontScale="92500"/>
          </a:bodyPr>
          <a:lstStyle/>
          <a:p>
            <a:pPr marL="342900" indent="-342900" algn="l">
              <a:buFont typeface="Arial" pitchFamily="34" charset="0"/>
              <a:buChar char="•"/>
            </a:pPr>
            <a:r>
              <a:rPr lang="en-CA" sz="2600" dirty="0" smtClean="0"/>
              <a:t>Prophecy to Amos 9:11-12:</a:t>
            </a:r>
            <a:endParaRPr lang="en-CA" sz="2600" dirty="0" smtClean="0"/>
          </a:p>
          <a:p>
            <a:pPr marL="714375" indent="-714375" algn="l"/>
            <a:r>
              <a:rPr lang="en-CA" sz="2200" dirty="0" smtClean="0"/>
              <a:t>	</a:t>
            </a:r>
            <a:r>
              <a:rPr lang="en-CA" sz="2400" dirty="0">
                <a:solidFill>
                  <a:schemeClr val="tx2"/>
                </a:solidFill>
              </a:rPr>
              <a:t>In that day will </a:t>
            </a:r>
            <a:r>
              <a:rPr lang="en-CA" sz="2400" u="sng" dirty="0">
                <a:solidFill>
                  <a:schemeClr val="tx2"/>
                </a:solidFill>
              </a:rPr>
              <a:t>I raise up the tabernacle of David that is fallen</a:t>
            </a:r>
            <a:r>
              <a:rPr lang="en-CA" sz="2400" dirty="0">
                <a:solidFill>
                  <a:schemeClr val="tx2"/>
                </a:solidFill>
              </a:rPr>
              <a:t>, and close up the breaches thereof; and I will raise up his ruins, and </a:t>
            </a:r>
            <a:r>
              <a:rPr lang="en-CA" sz="2400" u="sng" dirty="0">
                <a:solidFill>
                  <a:schemeClr val="tx2"/>
                </a:solidFill>
              </a:rPr>
              <a:t>I will build it as in the days of old</a:t>
            </a:r>
            <a:r>
              <a:rPr lang="en-CA" sz="2400" dirty="0" smtClean="0">
                <a:solidFill>
                  <a:schemeClr val="tx2"/>
                </a:solidFill>
              </a:rPr>
              <a:t>: </a:t>
            </a:r>
            <a:r>
              <a:rPr lang="en-CA" sz="2400" dirty="0">
                <a:solidFill>
                  <a:schemeClr val="tx2"/>
                </a:solidFill>
              </a:rPr>
              <a:t>That they may possess the remnant of Edom, and of all the heathen, which are called by my name, </a:t>
            </a:r>
            <a:r>
              <a:rPr lang="en-CA" sz="2400" dirty="0" err="1">
                <a:solidFill>
                  <a:schemeClr val="tx2"/>
                </a:solidFill>
              </a:rPr>
              <a:t>saith</a:t>
            </a:r>
            <a:r>
              <a:rPr lang="en-CA" sz="2400" dirty="0">
                <a:solidFill>
                  <a:schemeClr val="tx2"/>
                </a:solidFill>
              </a:rPr>
              <a:t> the LORD that doeth this</a:t>
            </a:r>
            <a:r>
              <a:rPr lang="en-CA" sz="2400" dirty="0" smtClean="0">
                <a:solidFill>
                  <a:schemeClr val="tx2"/>
                </a:solidFill>
              </a:rPr>
              <a:t>.</a:t>
            </a:r>
          </a:p>
          <a:p>
            <a:pPr marL="342900" indent="-342900" algn="l">
              <a:buFont typeface="Arial" pitchFamily="34" charset="0"/>
              <a:buChar char="•"/>
            </a:pPr>
            <a:r>
              <a:rPr lang="en-CA" sz="2600" dirty="0" smtClean="0"/>
              <a:t>Acts 3:20-21:</a:t>
            </a:r>
            <a:endParaRPr lang="en-CA" sz="2600" dirty="0"/>
          </a:p>
          <a:p>
            <a:pPr marL="714375" indent="-714375" algn="l"/>
            <a:r>
              <a:rPr lang="en-CA" sz="2400" dirty="0">
                <a:solidFill>
                  <a:schemeClr val="tx2"/>
                </a:solidFill>
              </a:rPr>
              <a:t>	</a:t>
            </a:r>
            <a:r>
              <a:rPr lang="en-CA" sz="2400" dirty="0">
                <a:solidFill>
                  <a:schemeClr val="tx2"/>
                </a:solidFill>
              </a:rPr>
              <a:t>And he shall send Jesus Christ, which before was preached unto </a:t>
            </a:r>
            <a:r>
              <a:rPr lang="en-CA" sz="2400" dirty="0" smtClean="0">
                <a:solidFill>
                  <a:schemeClr val="tx2"/>
                </a:solidFill>
              </a:rPr>
              <a:t>you: Whom </a:t>
            </a:r>
            <a:r>
              <a:rPr lang="en-CA" sz="2400" dirty="0">
                <a:solidFill>
                  <a:schemeClr val="tx2"/>
                </a:solidFill>
              </a:rPr>
              <a:t>the heaven must receive </a:t>
            </a:r>
            <a:r>
              <a:rPr lang="en-CA" sz="2400" u="sng" dirty="0">
                <a:solidFill>
                  <a:schemeClr val="tx2"/>
                </a:solidFill>
              </a:rPr>
              <a:t>until the times of restitution </a:t>
            </a:r>
            <a:r>
              <a:rPr lang="en-CA" sz="2400" u="sng" dirty="0" smtClean="0">
                <a:solidFill>
                  <a:schemeClr val="tx2"/>
                </a:solidFill>
              </a:rPr>
              <a:t>of </a:t>
            </a:r>
            <a:r>
              <a:rPr lang="en-CA" sz="2400" u="sng" dirty="0">
                <a:solidFill>
                  <a:schemeClr val="tx2"/>
                </a:solidFill>
              </a:rPr>
              <a:t>all things</a:t>
            </a:r>
            <a:r>
              <a:rPr lang="en-CA" sz="2400" dirty="0">
                <a:solidFill>
                  <a:schemeClr val="tx2"/>
                </a:solidFill>
              </a:rPr>
              <a:t>, which </a:t>
            </a:r>
            <a:r>
              <a:rPr lang="en-CA" sz="2400" u="sng" dirty="0">
                <a:solidFill>
                  <a:schemeClr val="tx2"/>
                </a:solidFill>
              </a:rPr>
              <a:t>God hath spoken by the mouth of all his holy prophets since the world began</a:t>
            </a:r>
            <a:r>
              <a:rPr lang="en-CA" sz="2400" dirty="0">
                <a:solidFill>
                  <a:schemeClr val="tx2"/>
                </a:solidFill>
              </a:rPr>
              <a:t>.</a:t>
            </a:r>
            <a:endParaRPr lang="en-CA" sz="2200" u="sng" dirty="0">
              <a:solidFill>
                <a:schemeClr val="tx2"/>
              </a:solidFill>
            </a:endParaRPr>
          </a:p>
        </p:txBody>
      </p:sp>
      <p:sp>
        <p:nvSpPr>
          <p:cNvPr id="3" name="Title 2"/>
          <p:cNvSpPr>
            <a:spLocks noGrp="1"/>
          </p:cNvSpPr>
          <p:nvPr>
            <p:ph type="title"/>
          </p:nvPr>
        </p:nvSpPr>
        <p:spPr/>
        <p:txBody>
          <a:bodyPr>
            <a:normAutofit fontScale="90000"/>
          </a:bodyPr>
          <a:lstStyle/>
          <a:p>
            <a:r>
              <a:rPr lang="en-CA" dirty="0" smtClean="0"/>
              <a:t>Kingdom will be the restored Ancient Kingdom of Israel</a:t>
            </a:r>
            <a:endParaRPr lang="en-CA" dirty="0"/>
          </a:p>
        </p:txBody>
      </p:sp>
    </p:spTree>
    <p:extLst>
      <p:ext uri="{BB962C8B-B14F-4D97-AF65-F5344CB8AC3E}">
        <p14:creationId xmlns:p14="http://schemas.microsoft.com/office/powerpoint/2010/main" val="368304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8136904" cy="4504520"/>
          </a:xfrm>
        </p:spPr>
        <p:txBody>
          <a:bodyPr>
            <a:normAutofit fontScale="92500" lnSpcReduction="20000"/>
          </a:bodyPr>
          <a:lstStyle/>
          <a:p>
            <a:pPr marL="342900" indent="-342900" algn="l">
              <a:buFont typeface="Arial" pitchFamily="34" charset="0"/>
              <a:buChar char="•"/>
            </a:pPr>
            <a:r>
              <a:rPr lang="en-CA" sz="2600" dirty="0" smtClean="0"/>
              <a:t>Prophecy to Jeremiah 33:7, 14-18</a:t>
            </a:r>
            <a:r>
              <a:rPr lang="en-CA" sz="2600" dirty="0" smtClean="0"/>
              <a:t>:</a:t>
            </a:r>
            <a:endParaRPr lang="en-CA" sz="2600" dirty="0" smtClean="0"/>
          </a:p>
          <a:p>
            <a:pPr marL="714375" indent="-714375" algn="l"/>
            <a:r>
              <a:rPr lang="en-CA" sz="2200" dirty="0" smtClean="0"/>
              <a:t>	</a:t>
            </a:r>
            <a:r>
              <a:rPr lang="en-CA" sz="2400" dirty="0">
                <a:solidFill>
                  <a:schemeClr val="tx2"/>
                </a:solidFill>
              </a:rPr>
              <a:t>And I will cause the captivity of Judah and the captivity of Israel to return, and </a:t>
            </a:r>
            <a:r>
              <a:rPr lang="en-CA" sz="2400" u="sng" dirty="0">
                <a:solidFill>
                  <a:schemeClr val="tx2"/>
                </a:solidFill>
              </a:rPr>
              <a:t>will build them, as at the first</a:t>
            </a:r>
            <a:r>
              <a:rPr lang="en-CA" sz="2400" dirty="0">
                <a:solidFill>
                  <a:schemeClr val="tx2"/>
                </a:solidFill>
              </a:rPr>
              <a:t>. </a:t>
            </a:r>
            <a:endParaRPr lang="en-CA" sz="2400" dirty="0" smtClean="0">
              <a:solidFill>
                <a:schemeClr val="tx2"/>
              </a:solidFill>
            </a:endParaRPr>
          </a:p>
          <a:p>
            <a:pPr marL="714375" indent="-714375" algn="l"/>
            <a:r>
              <a:rPr lang="en-CA" sz="2400" dirty="0">
                <a:solidFill>
                  <a:schemeClr val="tx2"/>
                </a:solidFill>
              </a:rPr>
              <a:t>	</a:t>
            </a:r>
            <a:r>
              <a:rPr lang="en-CA" sz="2400" dirty="0" smtClean="0">
                <a:solidFill>
                  <a:schemeClr val="tx2"/>
                </a:solidFill>
              </a:rPr>
              <a:t>Behold</a:t>
            </a:r>
            <a:r>
              <a:rPr lang="en-CA" sz="2400" dirty="0">
                <a:solidFill>
                  <a:schemeClr val="tx2"/>
                </a:solidFill>
              </a:rPr>
              <a:t>, the days come, </a:t>
            </a:r>
            <a:r>
              <a:rPr lang="en-CA" sz="2400" dirty="0" err="1">
                <a:solidFill>
                  <a:schemeClr val="tx2"/>
                </a:solidFill>
              </a:rPr>
              <a:t>saith</a:t>
            </a:r>
            <a:r>
              <a:rPr lang="en-CA" sz="2400" dirty="0">
                <a:solidFill>
                  <a:schemeClr val="tx2"/>
                </a:solidFill>
              </a:rPr>
              <a:t> the LORD, that I will perform that good thing which I have promised unto the house of Israel and to the house of Judah. </a:t>
            </a:r>
            <a:r>
              <a:rPr lang="en-CA" sz="2400" dirty="0" smtClean="0">
                <a:solidFill>
                  <a:schemeClr val="tx2"/>
                </a:solidFill>
              </a:rPr>
              <a:t> </a:t>
            </a:r>
            <a:r>
              <a:rPr lang="en-CA" sz="2400" dirty="0">
                <a:solidFill>
                  <a:schemeClr val="tx2"/>
                </a:solidFill>
              </a:rPr>
              <a:t>In those days, and at that time, will I cause the </a:t>
            </a:r>
            <a:r>
              <a:rPr lang="en-CA" sz="2400" u="sng" dirty="0">
                <a:solidFill>
                  <a:schemeClr val="tx2"/>
                </a:solidFill>
              </a:rPr>
              <a:t>Branch of righteousness to grow up unto David</a:t>
            </a:r>
            <a:r>
              <a:rPr lang="en-CA" sz="2400" dirty="0">
                <a:solidFill>
                  <a:schemeClr val="tx2"/>
                </a:solidFill>
              </a:rPr>
              <a:t>; and </a:t>
            </a:r>
            <a:r>
              <a:rPr lang="en-CA" sz="2400" u="sng" dirty="0">
                <a:solidFill>
                  <a:schemeClr val="tx2"/>
                </a:solidFill>
              </a:rPr>
              <a:t>he shall execute judgment and righteousness in the land</a:t>
            </a:r>
            <a:r>
              <a:rPr lang="en-CA" sz="2400" dirty="0">
                <a:solidFill>
                  <a:schemeClr val="tx2"/>
                </a:solidFill>
              </a:rPr>
              <a:t>. </a:t>
            </a:r>
            <a:r>
              <a:rPr lang="en-CA" sz="2400" dirty="0" smtClean="0">
                <a:solidFill>
                  <a:schemeClr val="tx2"/>
                </a:solidFill>
              </a:rPr>
              <a:t> </a:t>
            </a:r>
            <a:r>
              <a:rPr lang="en-CA" sz="2400" dirty="0">
                <a:solidFill>
                  <a:schemeClr val="tx2"/>
                </a:solidFill>
              </a:rPr>
              <a:t>In those days </a:t>
            </a:r>
            <a:r>
              <a:rPr lang="en-CA" sz="2400" u="sng" dirty="0">
                <a:solidFill>
                  <a:schemeClr val="tx2"/>
                </a:solidFill>
              </a:rPr>
              <a:t>shall Judah be saved, and Jerusalem shall dwell safely</a:t>
            </a:r>
            <a:r>
              <a:rPr lang="en-CA" sz="2400" dirty="0">
                <a:solidFill>
                  <a:schemeClr val="tx2"/>
                </a:solidFill>
              </a:rPr>
              <a:t>: and this </a:t>
            </a:r>
            <a:r>
              <a:rPr lang="en-CA" sz="2400" i="1" dirty="0">
                <a:solidFill>
                  <a:schemeClr val="tx2"/>
                </a:solidFill>
              </a:rPr>
              <a:t>is the name</a:t>
            </a:r>
            <a:r>
              <a:rPr lang="en-CA" sz="2400" dirty="0">
                <a:solidFill>
                  <a:schemeClr val="tx2"/>
                </a:solidFill>
              </a:rPr>
              <a:t> wherewith she shall be called, The LORD our righteousness. </a:t>
            </a:r>
            <a:r>
              <a:rPr lang="en-CA" sz="2400" dirty="0" smtClean="0">
                <a:solidFill>
                  <a:schemeClr val="tx2"/>
                </a:solidFill>
              </a:rPr>
              <a:t> </a:t>
            </a:r>
            <a:r>
              <a:rPr lang="en-CA" sz="2400" dirty="0">
                <a:solidFill>
                  <a:schemeClr val="tx2"/>
                </a:solidFill>
              </a:rPr>
              <a:t>For thus </a:t>
            </a:r>
            <a:r>
              <a:rPr lang="en-CA" sz="2400" dirty="0" err="1">
                <a:solidFill>
                  <a:schemeClr val="tx2"/>
                </a:solidFill>
              </a:rPr>
              <a:t>saith</a:t>
            </a:r>
            <a:r>
              <a:rPr lang="en-CA" sz="2400" dirty="0">
                <a:solidFill>
                  <a:schemeClr val="tx2"/>
                </a:solidFill>
              </a:rPr>
              <a:t> the LORD; David shall never want a man to sit upon the throne of the house of Israel; </a:t>
            </a:r>
            <a:r>
              <a:rPr lang="en-CA" sz="2400" dirty="0" smtClean="0">
                <a:solidFill>
                  <a:schemeClr val="tx2"/>
                </a:solidFill>
              </a:rPr>
              <a:t>Neither </a:t>
            </a:r>
            <a:r>
              <a:rPr lang="en-CA" sz="2400" dirty="0">
                <a:solidFill>
                  <a:schemeClr val="tx2"/>
                </a:solidFill>
              </a:rPr>
              <a:t>shall the priests the Levites want a man before me </a:t>
            </a:r>
            <a:r>
              <a:rPr lang="en-CA" sz="2400" u="sng" dirty="0">
                <a:solidFill>
                  <a:schemeClr val="tx2"/>
                </a:solidFill>
              </a:rPr>
              <a:t>to offer burnt offerings, and to kindle meat offerings, and to do sacrifice continually</a:t>
            </a:r>
            <a:r>
              <a:rPr lang="en-CA" sz="2400" dirty="0">
                <a:solidFill>
                  <a:schemeClr val="tx2"/>
                </a:solidFill>
              </a:rPr>
              <a:t>. </a:t>
            </a:r>
          </a:p>
        </p:txBody>
      </p:sp>
      <p:sp>
        <p:nvSpPr>
          <p:cNvPr id="3" name="Title 2"/>
          <p:cNvSpPr>
            <a:spLocks noGrp="1"/>
          </p:cNvSpPr>
          <p:nvPr>
            <p:ph type="title"/>
          </p:nvPr>
        </p:nvSpPr>
        <p:spPr/>
        <p:txBody>
          <a:bodyPr>
            <a:normAutofit fontScale="90000"/>
          </a:bodyPr>
          <a:lstStyle/>
          <a:p>
            <a:r>
              <a:rPr lang="en-CA" dirty="0" smtClean="0"/>
              <a:t>Kingdom will be the restored Ancient Kingdom of Israel</a:t>
            </a:r>
            <a:endParaRPr lang="en-CA" dirty="0"/>
          </a:p>
        </p:txBody>
      </p:sp>
    </p:spTree>
    <p:extLst>
      <p:ext uri="{BB962C8B-B14F-4D97-AF65-F5344CB8AC3E}">
        <p14:creationId xmlns:p14="http://schemas.microsoft.com/office/powerpoint/2010/main" val="397279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8136904" cy="4504520"/>
          </a:xfrm>
        </p:spPr>
        <p:txBody>
          <a:bodyPr>
            <a:normAutofit/>
          </a:bodyPr>
          <a:lstStyle/>
          <a:p>
            <a:pPr marL="342900" indent="-342900" algn="l">
              <a:buFont typeface="Arial" pitchFamily="34" charset="0"/>
              <a:buChar char="•"/>
            </a:pPr>
            <a:r>
              <a:rPr lang="en-CA" sz="2600" dirty="0" smtClean="0"/>
              <a:t>Prophecy to Ezekiel 45:1-6 and 48:1-14 – future land allotments</a:t>
            </a:r>
            <a:endParaRPr lang="en-CA" sz="2600" dirty="0" smtClean="0"/>
          </a:p>
        </p:txBody>
      </p:sp>
      <p:sp>
        <p:nvSpPr>
          <p:cNvPr id="3" name="Title 2"/>
          <p:cNvSpPr>
            <a:spLocks noGrp="1"/>
          </p:cNvSpPr>
          <p:nvPr>
            <p:ph type="title"/>
          </p:nvPr>
        </p:nvSpPr>
        <p:spPr/>
        <p:txBody>
          <a:bodyPr>
            <a:normAutofit fontScale="90000"/>
          </a:bodyPr>
          <a:lstStyle/>
          <a:p>
            <a:r>
              <a:rPr lang="en-CA" dirty="0" smtClean="0"/>
              <a:t>Kingdom will be the restored Ancient Kingdom of Israel</a:t>
            </a:r>
            <a:endParaRPr lang="en-CA" dirty="0"/>
          </a:p>
        </p:txBody>
      </p:sp>
    </p:spTree>
    <p:extLst>
      <p:ext uri="{BB962C8B-B14F-4D97-AF65-F5344CB8AC3E}">
        <p14:creationId xmlns:p14="http://schemas.microsoft.com/office/powerpoint/2010/main" val="10672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795" y="260648"/>
            <a:ext cx="4886477" cy="645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sz="quarter" idx="13"/>
          </p:nvPr>
        </p:nvSpPr>
        <p:spPr/>
        <p:txBody>
          <a:bodyPr/>
          <a:lstStyle/>
          <a:p>
            <a:endParaRPr lang="en-CA" dirty="0"/>
          </a:p>
        </p:txBody>
      </p:sp>
    </p:spTree>
    <p:extLst>
      <p:ext uri="{BB962C8B-B14F-4D97-AF65-F5344CB8AC3E}">
        <p14:creationId xmlns:p14="http://schemas.microsoft.com/office/powerpoint/2010/main" val="41674313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907704" y="1656928"/>
            <a:ext cx="5328591" cy="4803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2"/>
          <p:cNvSpPr>
            <a:spLocks noGrp="1"/>
          </p:cNvSpPr>
          <p:nvPr>
            <p:ph type="title"/>
          </p:nvPr>
        </p:nvSpPr>
        <p:spPr>
          <a:xfrm>
            <a:off x="2514600" y="975360"/>
            <a:ext cx="4114800" cy="701040"/>
          </a:xfrm>
        </p:spPr>
        <p:txBody>
          <a:bodyPr>
            <a:normAutofit fontScale="90000"/>
          </a:bodyPr>
          <a:lstStyle/>
          <a:p>
            <a:r>
              <a:rPr lang="en-CA" dirty="0" smtClean="0"/>
              <a:t>Kingdom will be the restored Ancient Kingdom of Israel</a:t>
            </a:r>
            <a:endParaRPr lang="en-CA" dirty="0"/>
          </a:p>
        </p:txBody>
      </p:sp>
    </p:spTree>
    <p:extLst>
      <p:ext uri="{BB962C8B-B14F-4D97-AF65-F5344CB8AC3E}">
        <p14:creationId xmlns:p14="http://schemas.microsoft.com/office/powerpoint/2010/main" val="41788588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8136904" cy="4504520"/>
          </a:xfrm>
        </p:spPr>
        <p:txBody>
          <a:bodyPr>
            <a:normAutofit/>
          </a:bodyPr>
          <a:lstStyle/>
          <a:p>
            <a:pPr marL="342900" indent="-342900" algn="l">
              <a:buFont typeface="Arial" pitchFamily="34" charset="0"/>
              <a:buChar char="•"/>
            </a:pPr>
            <a:r>
              <a:rPr lang="en-CA" sz="2600" dirty="0" smtClean="0"/>
              <a:t>Prophecy to Isaiah 24:23</a:t>
            </a:r>
            <a:r>
              <a:rPr lang="en-CA" sz="2600" dirty="0" smtClean="0"/>
              <a:t>:</a:t>
            </a:r>
            <a:endParaRPr lang="en-CA" sz="2600" dirty="0" smtClean="0"/>
          </a:p>
          <a:p>
            <a:pPr marL="714375" indent="-714375" algn="l"/>
            <a:r>
              <a:rPr lang="en-CA" sz="2200" dirty="0" smtClean="0"/>
              <a:t>	</a:t>
            </a:r>
            <a:r>
              <a:rPr lang="en-CA" sz="2400" dirty="0">
                <a:solidFill>
                  <a:schemeClr val="tx2"/>
                </a:solidFill>
              </a:rPr>
              <a:t>Then the moon shall be confounded, and the sun ashamed, </a:t>
            </a:r>
            <a:r>
              <a:rPr lang="en-CA" sz="2400" u="sng" dirty="0">
                <a:solidFill>
                  <a:schemeClr val="tx2"/>
                </a:solidFill>
              </a:rPr>
              <a:t>when the LORD of hosts shall reign in mount Zion, and in Jerusalem</a:t>
            </a:r>
            <a:r>
              <a:rPr lang="en-CA" sz="2400" dirty="0">
                <a:solidFill>
                  <a:schemeClr val="tx2"/>
                </a:solidFill>
              </a:rPr>
              <a:t>, and before his ancients </a:t>
            </a:r>
            <a:r>
              <a:rPr lang="en-CA" sz="2400" dirty="0" smtClean="0">
                <a:solidFill>
                  <a:schemeClr val="tx2"/>
                </a:solidFill>
              </a:rPr>
              <a:t>gloriously. </a:t>
            </a:r>
          </a:p>
          <a:p>
            <a:pPr marL="357188" indent="-357188" algn="l">
              <a:buFont typeface="Arial" pitchFamily="34" charset="0"/>
              <a:buChar char="•"/>
            </a:pPr>
            <a:r>
              <a:rPr lang="en-CA" sz="2400" dirty="0" smtClean="0"/>
              <a:t>Psalm 102:19-21</a:t>
            </a:r>
          </a:p>
          <a:p>
            <a:pPr marL="714375" indent="-714375" algn="l"/>
            <a:r>
              <a:rPr lang="en-CA" sz="2400" dirty="0" smtClean="0"/>
              <a:t>	</a:t>
            </a:r>
            <a:r>
              <a:rPr lang="en-CA" sz="2400" dirty="0" smtClean="0">
                <a:solidFill>
                  <a:schemeClr val="tx2"/>
                </a:solidFill>
              </a:rPr>
              <a:t>For </a:t>
            </a:r>
            <a:r>
              <a:rPr lang="en-CA" sz="2400" dirty="0">
                <a:solidFill>
                  <a:schemeClr val="tx2"/>
                </a:solidFill>
              </a:rPr>
              <a:t>he </a:t>
            </a:r>
            <a:r>
              <a:rPr lang="en-CA" sz="2400" dirty="0" smtClean="0">
                <a:solidFill>
                  <a:schemeClr val="tx2"/>
                </a:solidFill>
              </a:rPr>
              <a:t>(the LORD) hath </a:t>
            </a:r>
            <a:r>
              <a:rPr lang="en-CA" sz="2400" dirty="0">
                <a:solidFill>
                  <a:schemeClr val="tx2"/>
                </a:solidFill>
              </a:rPr>
              <a:t>looked down from the height of his sanctuary; from heaven did the LORD behold the earth; </a:t>
            </a:r>
            <a:endParaRPr lang="en-CA" sz="2400" dirty="0" smtClean="0">
              <a:solidFill>
                <a:schemeClr val="tx2"/>
              </a:solidFill>
            </a:endParaRPr>
          </a:p>
          <a:p>
            <a:pPr marL="714375" indent="-714375" algn="l"/>
            <a:r>
              <a:rPr lang="en-CA" sz="2400" dirty="0">
                <a:solidFill>
                  <a:schemeClr val="tx2"/>
                </a:solidFill>
              </a:rPr>
              <a:t>	</a:t>
            </a:r>
            <a:r>
              <a:rPr lang="en-CA" sz="2400" u="sng" dirty="0" smtClean="0">
                <a:solidFill>
                  <a:schemeClr val="tx2"/>
                </a:solidFill>
              </a:rPr>
              <a:t>To </a:t>
            </a:r>
            <a:r>
              <a:rPr lang="en-CA" sz="2400" u="sng" dirty="0">
                <a:solidFill>
                  <a:schemeClr val="tx2"/>
                </a:solidFill>
              </a:rPr>
              <a:t>declare the name of the LORD in Zion, and his praise in Jerusalem;</a:t>
            </a:r>
          </a:p>
        </p:txBody>
      </p:sp>
      <p:sp>
        <p:nvSpPr>
          <p:cNvPr id="3" name="Title 2"/>
          <p:cNvSpPr>
            <a:spLocks noGrp="1"/>
          </p:cNvSpPr>
          <p:nvPr>
            <p:ph type="title"/>
          </p:nvPr>
        </p:nvSpPr>
        <p:spPr>
          <a:xfrm>
            <a:off x="2411760" y="975360"/>
            <a:ext cx="4320480" cy="701040"/>
          </a:xfrm>
        </p:spPr>
        <p:txBody>
          <a:bodyPr>
            <a:normAutofit/>
          </a:bodyPr>
          <a:lstStyle/>
          <a:p>
            <a:r>
              <a:rPr lang="en-CA" dirty="0" smtClean="0"/>
              <a:t>Jerusalem will be the Capital</a:t>
            </a:r>
            <a:endParaRPr lang="en-CA" dirty="0"/>
          </a:p>
        </p:txBody>
      </p:sp>
    </p:spTree>
    <p:extLst>
      <p:ext uri="{BB962C8B-B14F-4D97-AF65-F5344CB8AC3E}">
        <p14:creationId xmlns:p14="http://schemas.microsoft.com/office/powerpoint/2010/main" val="223592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2000"/>
                                        <p:tgtEl>
                                          <p:spTgt spid="2">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fade">
                                      <p:cBhvr>
                                        <p:cTn id="26"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8136904" cy="4504520"/>
          </a:xfrm>
        </p:spPr>
        <p:txBody>
          <a:bodyPr>
            <a:normAutofit/>
          </a:bodyPr>
          <a:lstStyle/>
          <a:p>
            <a:pPr marL="342900" indent="-342900" algn="l">
              <a:buFont typeface="Arial" pitchFamily="34" charset="0"/>
              <a:buChar char="•"/>
            </a:pPr>
            <a:r>
              <a:rPr lang="en-CA" sz="2600" dirty="0" smtClean="0"/>
              <a:t>Prophecy to Jeremiah 3:17</a:t>
            </a:r>
            <a:r>
              <a:rPr lang="en-CA" sz="2600" dirty="0" smtClean="0"/>
              <a:t>:</a:t>
            </a:r>
            <a:endParaRPr lang="en-CA" sz="2600" dirty="0" smtClean="0"/>
          </a:p>
          <a:p>
            <a:pPr marL="714375" indent="-714375" algn="l"/>
            <a:r>
              <a:rPr lang="en-CA" sz="2200" dirty="0" smtClean="0"/>
              <a:t>	</a:t>
            </a:r>
            <a:r>
              <a:rPr lang="en-CA" sz="2400" dirty="0">
                <a:solidFill>
                  <a:schemeClr val="tx2"/>
                </a:solidFill>
              </a:rPr>
              <a:t>At that time </a:t>
            </a:r>
            <a:r>
              <a:rPr lang="en-CA" sz="2400" u="sng" dirty="0">
                <a:solidFill>
                  <a:schemeClr val="tx2"/>
                </a:solidFill>
              </a:rPr>
              <a:t>they shall call Jerusalem the throne of the LORD</a:t>
            </a:r>
            <a:r>
              <a:rPr lang="en-CA" sz="2400" dirty="0">
                <a:solidFill>
                  <a:schemeClr val="tx2"/>
                </a:solidFill>
              </a:rPr>
              <a:t>; and all the nations shall be gathered unto it, to the name of the LORD, to Jerusalem: neither shall they walk any more after the imagination of their evil heart</a:t>
            </a:r>
            <a:r>
              <a:rPr lang="en-CA" sz="2400" dirty="0" smtClean="0">
                <a:solidFill>
                  <a:schemeClr val="tx2"/>
                </a:solidFill>
              </a:rPr>
              <a:t>. </a:t>
            </a:r>
          </a:p>
        </p:txBody>
      </p:sp>
      <p:sp>
        <p:nvSpPr>
          <p:cNvPr id="3" name="Title 2"/>
          <p:cNvSpPr>
            <a:spLocks noGrp="1"/>
          </p:cNvSpPr>
          <p:nvPr>
            <p:ph type="title"/>
          </p:nvPr>
        </p:nvSpPr>
        <p:spPr>
          <a:xfrm>
            <a:off x="2411760" y="975360"/>
            <a:ext cx="4320480" cy="701040"/>
          </a:xfrm>
        </p:spPr>
        <p:txBody>
          <a:bodyPr>
            <a:normAutofit/>
          </a:bodyPr>
          <a:lstStyle/>
          <a:p>
            <a:r>
              <a:rPr lang="en-CA" dirty="0" smtClean="0"/>
              <a:t>Jerusalem will be the Capital</a:t>
            </a:r>
            <a:endParaRPr lang="en-CA" dirty="0"/>
          </a:p>
        </p:txBody>
      </p:sp>
    </p:spTree>
    <p:extLst>
      <p:ext uri="{BB962C8B-B14F-4D97-AF65-F5344CB8AC3E}">
        <p14:creationId xmlns:p14="http://schemas.microsoft.com/office/powerpoint/2010/main" val="54467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8136904" cy="4504520"/>
          </a:xfrm>
        </p:spPr>
        <p:txBody>
          <a:bodyPr>
            <a:normAutofit/>
          </a:bodyPr>
          <a:lstStyle/>
          <a:p>
            <a:pPr marL="342900" indent="-342900" algn="l">
              <a:buFont typeface="Arial" pitchFamily="34" charset="0"/>
              <a:buChar char="•"/>
            </a:pPr>
            <a:r>
              <a:rPr lang="en-CA" sz="2600" dirty="0" smtClean="0"/>
              <a:t>Prophecy to Jeremiah 3:14</a:t>
            </a:r>
            <a:r>
              <a:rPr lang="en-CA" sz="2600" dirty="0" smtClean="0"/>
              <a:t>:</a:t>
            </a:r>
            <a:endParaRPr lang="en-CA" sz="2600" dirty="0" smtClean="0"/>
          </a:p>
          <a:p>
            <a:pPr marL="714375" indent="-714375" algn="l"/>
            <a:r>
              <a:rPr lang="en-CA" sz="2200" dirty="0" smtClean="0"/>
              <a:t>	</a:t>
            </a:r>
            <a:r>
              <a:rPr lang="en-CA" sz="2400" dirty="0">
                <a:solidFill>
                  <a:schemeClr val="tx2"/>
                </a:solidFill>
              </a:rPr>
              <a:t>Turn, O backsliding children, </a:t>
            </a:r>
            <a:r>
              <a:rPr lang="en-CA" sz="2400" dirty="0" err="1">
                <a:solidFill>
                  <a:schemeClr val="tx2"/>
                </a:solidFill>
              </a:rPr>
              <a:t>saith</a:t>
            </a:r>
            <a:r>
              <a:rPr lang="en-CA" sz="2400" dirty="0">
                <a:solidFill>
                  <a:schemeClr val="tx2"/>
                </a:solidFill>
              </a:rPr>
              <a:t> the LORD; for I am married unto you: and </a:t>
            </a:r>
            <a:r>
              <a:rPr lang="en-CA" sz="2400" u="sng" dirty="0">
                <a:solidFill>
                  <a:schemeClr val="tx2"/>
                </a:solidFill>
              </a:rPr>
              <a:t>I will take you one of a city, and two of a family, and I will bring you to Zion</a:t>
            </a:r>
            <a:r>
              <a:rPr lang="en-CA" sz="2400" dirty="0" smtClean="0">
                <a:solidFill>
                  <a:schemeClr val="tx2"/>
                </a:solidFill>
              </a:rPr>
              <a:t>:</a:t>
            </a:r>
          </a:p>
          <a:p>
            <a:pPr marL="357188" indent="-357188" algn="l">
              <a:buFont typeface="Arial" pitchFamily="34" charset="0"/>
              <a:buChar char="•"/>
            </a:pPr>
            <a:r>
              <a:rPr lang="en-CA" sz="2400" dirty="0" smtClean="0"/>
              <a:t>Prophecy to Isaiah 11:12:</a:t>
            </a:r>
          </a:p>
          <a:p>
            <a:pPr marL="714375" indent="-714375" algn="l"/>
            <a:r>
              <a:rPr lang="en-CA" sz="2400" dirty="0" smtClean="0"/>
              <a:t>	</a:t>
            </a:r>
            <a:r>
              <a:rPr lang="en-CA" sz="2400" dirty="0" smtClean="0">
                <a:solidFill>
                  <a:schemeClr val="tx2"/>
                </a:solidFill>
              </a:rPr>
              <a:t>And </a:t>
            </a:r>
            <a:r>
              <a:rPr lang="en-CA" sz="2400" dirty="0">
                <a:solidFill>
                  <a:schemeClr val="tx2"/>
                </a:solidFill>
              </a:rPr>
              <a:t>he </a:t>
            </a:r>
            <a:r>
              <a:rPr lang="en-CA" sz="2400" dirty="0" smtClean="0">
                <a:solidFill>
                  <a:schemeClr val="tx2"/>
                </a:solidFill>
              </a:rPr>
              <a:t>(the LORD) shall </a:t>
            </a:r>
            <a:r>
              <a:rPr lang="en-CA" sz="2400" dirty="0">
                <a:solidFill>
                  <a:schemeClr val="tx2"/>
                </a:solidFill>
              </a:rPr>
              <a:t>set up an ensign for the nations, and </a:t>
            </a:r>
            <a:r>
              <a:rPr lang="en-CA" sz="2400" u="sng" dirty="0">
                <a:solidFill>
                  <a:schemeClr val="tx2"/>
                </a:solidFill>
              </a:rPr>
              <a:t>shall assemble the outcasts of Israel, and gather together the dispersed of Judah from the four corners of the earth</a:t>
            </a:r>
            <a:r>
              <a:rPr lang="en-CA" sz="2400" dirty="0" smtClean="0">
                <a:solidFill>
                  <a:schemeClr val="tx2"/>
                </a:solidFill>
              </a:rPr>
              <a:t>.</a:t>
            </a:r>
            <a:endParaRPr lang="en-CA" sz="2400" u="sng" dirty="0">
              <a:solidFill>
                <a:schemeClr val="tx2"/>
              </a:solidFill>
            </a:endParaRPr>
          </a:p>
        </p:txBody>
      </p:sp>
      <p:sp>
        <p:nvSpPr>
          <p:cNvPr id="3" name="Title 2"/>
          <p:cNvSpPr>
            <a:spLocks noGrp="1"/>
          </p:cNvSpPr>
          <p:nvPr>
            <p:ph type="title"/>
          </p:nvPr>
        </p:nvSpPr>
        <p:spPr>
          <a:xfrm>
            <a:off x="2411760" y="975360"/>
            <a:ext cx="4320480" cy="701040"/>
          </a:xfrm>
        </p:spPr>
        <p:txBody>
          <a:bodyPr>
            <a:normAutofit/>
          </a:bodyPr>
          <a:lstStyle/>
          <a:p>
            <a:r>
              <a:rPr lang="en-CA" dirty="0" smtClean="0"/>
              <a:t>The Jews will be Gathered from among the Nations</a:t>
            </a:r>
            <a:endParaRPr lang="en-CA" dirty="0"/>
          </a:p>
        </p:txBody>
      </p:sp>
    </p:spTree>
    <p:extLst>
      <p:ext uri="{BB962C8B-B14F-4D97-AF65-F5344CB8AC3E}">
        <p14:creationId xmlns:p14="http://schemas.microsoft.com/office/powerpoint/2010/main" val="374938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8136904" cy="4504520"/>
          </a:xfrm>
        </p:spPr>
        <p:txBody>
          <a:bodyPr>
            <a:normAutofit/>
          </a:bodyPr>
          <a:lstStyle/>
          <a:p>
            <a:pPr marL="342900" indent="-342900" algn="l">
              <a:buFont typeface="Arial" pitchFamily="34" charset="0"/>
              <a:buChar char="•"/>
            </a:pPr>
            <a:r>
              <a:rPr lang="en-CA" sz="2600" dirty="0" smtClean="0"/>
              <a:t>2 Timothy 4:1</a:t>
            </a:r>
            <a:r>
              <a:rPr lang="en-CA" sz="2600" dirty="0" smtClean="0"/>
              <a:t>:</a:t>
            </a:r>
            <a:endParaRPr lang="en-CA" sz="2600" dirty="0" smtClean="0"/>
          </a:p>
          <a:p>
            <a:pPr marL="714375" indent="-714375" algn="l"/>
            <a:r>
              <a:rPr lang="en-CA" sz="2200" dirty="0" smtClean="0">
                <a:solidFill>
                  <a:schemeClr val="tx2"/>
                </a:solidFill>
              </a:rPr>
              <a:t>	</a:t>
            </a:r>
            <a:r>
              <a:rPr lang="en-CA" sz="2400" dirty="0">
                <a:solidFill>
                  <a:schemeClr val="tx2"/>
                </a:solidFill>
              </a:rPr>
              <a:t>I charge </a:t>
            </a:r>
            <a:r>
              <a:rPr lang="en-CA" sz="2400" i="1" dirty="0">
                <a:solidFill>
                  <a:schemeClr val="tx2"/>
                </a:solidFill>
              </a:rPr>
              <a:t>thee</a:t>
            </a:r>
            <a:r>
              <a:rPr lang="en-CA" sz="2400" dirty="0">
                <a:solidFill>
                  <a:schemeClr val="tx2"/>
                </a:solidFill>
              </a:rPr>
              <a:t> therefore before God, and </a:t>
            </a:r>
            <a:r>
              <a:rPr lang="en-CA" sz="2400" u="sng" dirty="0">
                <a:solidFill>
                  <a:schemeClr val="tx2"/>
                </a:solidFill>
              </a:rPr>
              <a:t>the Lord Jesus Christ, who shall judge the quick and the dead at his appearing and his </a:t>
            </a:r>
            <a:r>
              <a:rPr lang="en-CA" sz="2400" u="sng" dirty="0" smtClean="0">
                <a:solidFill>
                  <a:schemeClr val="tx2"/>
                </a:solidFill>
              </a:rPr>
              <a:t>kingdom</a:t>
            </a:r>
          </a:p>
          <a:p>
            <a:pPr marL="357188" indent="-357188" algn="l">
              <a:buFont typeface="Arial" pitchFamily="34" charset="0"/>
              <a:buChar char="•"/>
            </a:pPr>
            <a:r>
              <a:rPr lang="en-CA" sz="2400" dirty="0" smtClean="0"/>
              <a:t>Prophecy of Revelation 1:5:</a:t>
            </a:r>
          </a:p>
          <a:p>
            <a:pPr marL="714375" indent="-714375" algn="l"/>
            <a:r>
              <a:rPr lang="en-CA" sz="2400" dirty="0" smtClean="0">
                <a:solidFill>
                  <a:schemeClr val="tx2"/>
                </a:solidFill>
              </a:rPr>
              <a:t>	</a:t>
            </a:r>
            <a:r>
              <a:rPr lang="en-CA" sz="2400" dirty="0">
                <a:solidFill>
                  <a:schemeClr val="tx2"/>
                </a:solidFill>
              </a:rPr>
              <a:t>And from Jesus Christ, </a:t>
            </a:r>
            <a:r>
              <a:rPr lang="en-CA" sz="2400" i="1" dirty="0">
                <a:solidFill>
                  <a:schemeClr val="tx2"/>
                </a:solidFill>
              </a:rPr>
              <a:t>who is</a:t>
            </a:r>
            <a:r>
              <a:rPr lang="en-CA" sz="2400" dirty="0">
                <a:solidFill>
                  <a:schemeClr val="tx2"/>
                </a:solidFill>
              </a:rPr>
              <a:t> the faithful witness, </a:t>
            </a:r>
            <a:r>
              <a:rPr lang="en-CA" sz="2400" i="1" dirty="0">
                <a:solidFill>
                  <a:schemeClr val="tx2"/>
                </a:solidFill>
              </a:rPr>
              <a:t>and</a:t>
            </a:r>
            <a:r>
              <a:rPr lang="en-CA" sz="2400" dirty="0">
                <a:solidFill>
                  <a:schemeClr val="tx2"/>
                </a:solidFill>
              </a:rPr>
              <a:t> the first begotten of the dead, and </a:t>
            </a:r>
            <a:r>
              <a:rPr lang="en-CA" sz="2400" u="sng" dirty="0">
                <a:solidFill>
                  <a:schemeClr val="tx2"/>
                </a:solidFill>
              </a:rPr>
              <a:t>the prince of the kings of the earth</a:t>
            </a:r>
            <a:r>
              <a:rPr lang="en-CA" sz="2400" dirty="0" smtClean="0">
                <a:solidFill>
                  <a:schemeClr val="tx2"/>
                </a:solidFill>
              </a:rPr>
              <a:t>.</a:t>
            </a:r>
            <a:endParaRPr lang="en-CA" sz="2400" u="sng" dirty="0">
              <a:solidFill>
                <a:schemeClr val="tx2"/>
              </a:solidFill>
            </a:endParaRPr>
          </a:p>
        </p:txBody>
      </p:sp>
      <p:sp>
        <p:nvSpPr>
          <p:cNvPr id="3" name="Title 2"/>
          <p:cNvSpPr>
            <a:spLocks noGrp="1"/>
          </p:cNvSpPr>
          <p:nvPr>
            <p:ph type="title"/>
          </p:nvPr>
        </p:nvSpPr>
        <p:spPr>
          <a:xfrm>
            <a:off x="2339752" y="975360"/>
            <a:ext cx="4464496" cy="701040"/>
          </a:xfrm>
        </p:spPr>
        <p:txBody>
          <a:bodyPr>
            <a:normAutofit/>
          </a:bodyPr>
          <a:lstStyle/>
          <a:p>
            <a:r>
              <a:rPr lang="en-CA" dirty="0" smtClean="0"/>
              <a:t>Jesus will be the Supreme Ruler</a:t>
            </a:r>
            <a:endParaRPr lang="en-CA" dirty="0"/>
          </a:p>
        </p:txBody>
      </p:sp>
    </p:spTree>
    <p:extLst>
      <p:ext uri="{BB962C8B-B14F-4D97-AF65-F5344CB8AC3E}">
        <p14:creationId xmlns:p14="http://schemas.microsoft.com/office/powerpoint/2010/main" val="384787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8136904" cy="4504520"/>
          </a:xfrm>
        </p:spPr>
        <p:txBody>
          <a:bodyPr>
            <a:normAutofit/>
          </a:bodyPr>
          <a:lstStyle/>
          <a:p>
            <a:pPr marL="342900" indent="-342900" algn="l">
              <a:buFont typeface="Arial" pitchFamily="34" charset="0"/>
              <a:buChar char="•"/>
            </a:pPr>
            <a:r>
              <a:rPr lang="en-CA" sz="2600" dirty="0" smtClean="0"/>
              <a:t>2 Timothy 1:9-10</a:t>
            </a:r>
            <a:r>
              <a:rPr lang="en-CA" sz="2600" dirty="0" smtClean="0"/>
              <a:t>:</a:t>
            </a:r>
            <a:endParaRPr lang="en-CA" sz="2600" dirty="0" smtClean="0"/>
          </a:p>
          <a:p>
            <a:pPr marL="714375" indent="-714375" algn="l"/>
            <a:r>
              <a:rPr lang="en-CA" sz="2200" dirty="0" smtClean="0"/>
              <a:t>	</a:t>
            </a:r>
            <a:r>
              <a:rPr lang="en-CA" sz="2400" dirty="0">
                <a:solidFill>
                  <a:schemeClr val="tx2"/>
                </a:solidFill>
              </a:rPr>
              <a:t>Who hath saved us, and </a:t>
            </a:r>
            <a:r>
              <a:rPr lang="en-CA" sz="2400" u="sng" dirty="0">
                <a:solidFill>
                  <a:schemeClr val="tx2"/>
                </a:solidFill>
              </a:rPr>
              <a:t>called </a:t>
            </a:r>
            <a:r>
              <a:rPr lang="en-CA" sz="2400" i="1" u="sng" dirty="0">
                <a:solidFill>
                  <a:schemeClr val="tx2"/>
                </a:solidFill>
              </a:rPr>
              <a:t>us</a:t>
            </a:r>
            <a:r>
              <a:rPr lang="en-CA" sz="2400" u="sng" dirty="0">
                <a:solidFill>
                  <a:schemeClr val="tx2"/>
                </a:solidFill>
              </a:rPr>
              <a:t> with an holy calling</a:t>
            </a:r>
            <a:r>
              <a:rPr lang="en-CA" sz="2400" dirty="0">
                <a:solidFill>
                  <a:schemeClr val="tx2"/>
                </a:solidFill>
              </a:rPr>
              <a:t>, not according to our works, but according to his own purpose and grace, which was given us in Christ Jesus before the world </a:t>
            </a:r>
            <a:r>
              <a:rPr lang="en-CA" sz="2400" dirty="0" smtClean="0">
                <a:solidFill>
                  <a:schemeClr val="tx2"/>
                </a:solidFill>
              </a:rPr>
              <a:t>began, </a:t>
            </a:r>
            <a:r>
              <a:rPr lang="en-CA" sz="2400" dirty="0">
                <a:solidFill>
                  <a:schemeClr val="tx2"/>
                </a:solidFill>
              </a:rPr>
              <a:t>But is now made manifest by the appearing of our Saviour Jesus Christ, </a:t>
            </a:r>
            <a:r>
              <a:rPr lang="en-CA" sz="2400" u="sng" dirty="0">
                <a:solidFill>
                  <a:schemeClr val="tx2"/>
                </a:solidFill>
              </a:rPr>
              <a:t>who hath abolished death, and hath brought life and immortality to light through the gospel</a:t>
            </a:r>
            <a:r>
              <a:rPr lang="en-CA" sz="2400" dirty="0" smtClean="0">
                <a:solidFill>
                  <a:schemeClr val="tx2"/>
                </a:solidFill>
              </a:rPr>
              <a:t>:</a:t>
            </a:r>
            <a:endParaRPr lang="en-CA" sz="2400" u="sng" dirty="0" smtClean="0">
              <a:solidFill>
                <a:schemeClr val="tx2"/>
              </a:solidFill>
            </a:endParaRPr>
          </a:p>
        </p:txBody>
      </p:sp>
      <p:sp>
        <p:nvSpPr>
          <p:cNvPr id="4" name="Title 2"/>
          <p:cNvSpPr txBox="1">
            <a:spLocks/>
          </p:cNvSpPr>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a:lstStyle>
          <a:p>
            <a:r>
              <a:rPr lang="en-CA" smtClean="0"/>
              <a:t>Daniel 2</a:t>
            </a:r>
            <a:endParaRPr lang="en-CA" dirty="0"/>
          </a:p>
        </p:txBody>
      </p:sp>
      <p:sp>
        <p:nvSpPr>
          <p:cNvPr id="5" name="Title 4"/>
          <p:cNvSpPr>
            <a:spLocks noGrp="1"/>
          </p:cNvSpPr>
          <p:nvPr>
            <p:ph type="title"/>
          </p:nvPr>
        </p:nvSpPr>
        <p:spPr/>
        <p:txBody>
          <a:bodyPr/>
          <a:lstStyle/>
          <a:p>
            <a:r>
              <a:rPr lang="en-CA" dirty="0" smtClean="0"/>
              <a:t>The Saints will inherit      the kingdom</a:t>
            </a:r>
            <a:endParaRPr lang="en-CA" dirty="0"/>
          </a:p>
        </p:txBody>
      </p:sp>
    </p:spTree>
    <p:extLst>
      <p:ext uri="{BB962C8B-B14F-4D97-AF65-F5344CB8AC3E}">
        <p14:creationId xmlns:p14="http://schemas.microsoft.com/office/powerpoint/2010/main" val="292745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8136904" cy="4504520"/>
          </a:xfrm>
        </p:spPr>
        <p:txBody>
          <a:bodyPr>
            <a:normAutofit/>
          </a:bodyPr>
          <a:lstStyle/>
          <a:p>
            <a:pPr marL="342900" indent="-342900" algn="l">
              <a:buFont typeface="Arial" pitchFamily="34" charset="0"/>
              <a:buChar char="•"/>
            </a:pPr>
            <a:r>
              <a:rPr lang="en-CA" sz="2600" dirty="0" smtClean="0"/>
              <a:t>Prophecy of Daniel 7:27:</a:t>
            </a:r>
            <a:endParaRPr lang="en-CA" sz="2600" dirty="0" smtClean="0"/>
          </a:p>
          <a:p>
            <a:pPr marL="714375" indent="-714375" algn="l"/>
            <a:r>
              <a:rPr lang="en-CA" sz="2200" dirty="0" smtClean="0">
                <a:solidFill>
                  <a:schemeClr val="tx2"/>
                </a:solidFill>
              </a:rPr>
              <a:t>	</a:t>
            </a:r>
            <a:r>
              <a:rPr lang="en-CA" sz="2400" dirty="0">
                <a:solidFill>
                  <a:schemeClr val="tx2"/>
                </a:solidFill>
              </a:rPr>
              <a:t>And the kingdom and dominion, and the greatness of the kingdom under the whole heaven, </a:t>
            </a:r>
            <a:r>
              <a:rPr lang="en-CA" sz="2400" u="sng" dirty="0">
                <a:solidFill>
                  <a:schemeClr val="tx2"/>
                </a:solidFill>
              </a:rPr>
              <a:t>shall be given to the people of the saints of the most High</a:t>
            </a:r>
            <a:r>
              <a:rPr lang="en-CA" sz="2400" dirty="0">
                <a:solidFill>
                  <a:schemeClr val="tx2"/>
                </a:solidFill>
              </a:rPr>
              <a:t>, whose kingdom </a:t>
            </a:r>
            <a:r>
              <a:rPr lang="en-CA" sz="2400" i="1" dirty="0">
                <a:solidFill>
                  <a:schemeClr val="tx2"/>
                </a:solidFill>
              </a:rPr>
              <a:t>is</a:t>
            </a:r>
            <a:r>
              <a:rPr lang="en-CA" sz="2400" dirty="0">
                <a:solidFill>
                  <a:schemeClr val="tx2"/>
                </a:solidFill>
              </a:rPr>
              <a:t> an everlasting kingdom, and all dominions shall serve and obey </a:t>
            </a:r>
            <a:r>
              <a:rPr lang="en-CA" sz="2400" dirty="0" smtClean="0">
                <a:solidFill>
                  <a:schemeClr val="tx2"/>
                </a:solidFill>
              </a:rPr>
              <a:t>him.</a:t>
            </a:r>
            <a:endParaRPr lang="en-CA" sz="2400" u="sng" dirty="0" smtClean="0">
              <a:solidFill>
                <a:schemeClr val="tx2"/>
              </a:solidFill>
            </a:endParaRPr>
          </a:p>
          <a:p>
            <a:pPr marL="357188" indent="-357188" algn="l">
              <a:buFont typeface="Arial" pitchFamily="34" charset="0"/>
              <a:buChar char="•"/>
            </a:pPr>
            <a:r>
              <a:rPr lang="en-CA" sz="2400" dirty="0" smtClean="0"/>
              <a:t>Prophecy of Daniel 12:2:</a:t>
            </a:r>
          </a:p>
          <a:p>
            <a:pPr marL="714375" indent="-714375" algn="l"/>
            <a:r>
              <a:rPr lang="en-CA" sz="2400" dirty="0" smtClean="0"/>
              <a:t>	</a:t>
            </a:r>
            <a:r>
              <a:rPr lang="en-CA" sz="2400" dirty="0">
                <a:solidFill>
                  <a:schemeClr val="tx2"/>
                </a:solidFill>
              </a:rPr>
              <a:t>And many of them that sleep in the dust of the earth shall awake, some to everlasting life, and some to shame </a:t>
            </a:r>
            <a:r>
              <a:rPr lang="en-CA" sz="2400" i="1" dirty="0">
                <a:solidFill>
                  <a:schemeClr val="tx2"/>
                </a:solidFill>
              </a:rPr>
              <a:t>and</a:t>
            </a:r>
            <a:r>
              <a:rPr lang="en-CA" sz="2400" dirty="0">
                <a:solidFill>
                  <a:schemeClr val="tx2"/>
                </a:solidFill>
              </a:rPr>
              <a:t> everlasting contempt. </a:t>
            </a:r>
          </a:p>
          <a:p>
            <a:pPr marL="714375" indent="-714375" algn="l"/>
            <a:endParaRPr lang="en-CA" sz="2400" u="sng" dirty="0"/>
          </a:p>
        </p:txBody>
      </p:sp>
      <p:sp>
        <p:nvSpPr>
          <p:cNvPr id="4" name="Title 4"/>
          <p:cNvSpPr txBox="1">
            <a:spLocks/>
          </p:cNvSpPr>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a:lstStyle>
          <a:p>
            <a:r>
              <a:rPr lang="en-CA" smtClean="0"/>
              <a:t>The Saints will inherit      the kingdom</a:t>
            </a:r>
            <a:endParaRPr lang="en-CA" dirty="0"/>
          </a:p>
        </p:txBody>
      </p:sp>
      <p:sp>
        <p:nvSpPr>
          <p:cNvPr id="5" name="Title 4"/>
          <p:cNvSpPr>
            <a:spLocks noGrp="1"/>
          </p:cNvSpPr>
          <p:nvPr>
            <p:ph type="title"/>
          </p:nvPr>
        </p:nvSpPr>
        <p:spPr/>
        <p:txBody>
          <a:bodyPr/>
          <a:lstStyle/>
          <a:p>
            <a:r>
              <a:rPr lang="en-CA" dirty="0"/>
              <a:t>The Saints will inherit      the kingdom</a:t>
            </a:r>
          </a:p>
        </p:txBody>
      </p:sp>
    </p:spTree>
    <p:extLst>
      <p:ext uri="{BB962C8B-B14F-4D97-AF65-F5344CB8AC3E}">
        <p14:creationId xmlns:p14="http://schemas.microsoft.com/office/powerpoint/2010/main" val="420512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20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8136904" cy="4504520"/>
          </a:xfrm>
        </p:spPr>
        <p:txBody>
          <a:bodyPr>
            <a:normAutofit/>
          </a:bodyPr>
          <a:lstStyle/>
          <a:p>
            <a:pPr marL="342900" indent="-342900" algn="l">
              <a:buFont typeface="Arial" pitchFamily="34" charset="0"/>
              <a:buChar char="•"/>
            </a:pPr>
            <a:r>
              <a:rPr lang="en-CA" sz="2400" dirty="0"/>
              <a:t>Revelation 3:21</a:t>
            </a:r>
          </a:p>
          <a:p>
            <a:pPr marL="714375" lvl="1" indent="-714375" algn="l"/>
            <a:r>
              <a:rPr lang="en-CA" sz="2200" dirty="0" smtClean="0"/>
              <a:t>	</a:t>
            </a:r>
            <a:r>
              <a:rPr lang="en-CA" sz="2200" dirty="0" smtClean="0">
                <a:solidFill>
                  <a:srgbClr val="FF0000"/>
                </a:solidFill>
              </a:rPr>
              <a:t>To </a:t>
            </a:r>
            <a:r>
              <a:rPr lang="en-CA" sz="2200" dirty="0">
                <a:solidFill>
                  <a:srgbClr val="FF0000"/>
                </a:solidFill>
              </a:rPr>
              <a:t>him that </a:t>
            </a:r>
            <a:r>
              <a:rPr lang="en-CA" sz="2200" dirty="0" err="1">
                <a:solidFill>
                  <a:srgbClr val="FF0000"/>
                </a:solidFill>
              </a:rPr>
              <a:t>overcometh</a:t>
            </a:r>
            <a:r>
              <a:rPr lang="en-CA" sz="2200" dirty="0">
                <a:solidFill>
                  <a:srgbClr val="FF0000"/>
                </a:solidFill>
              </a:rPr>
              <a:t> </a:t>
            </a:r>
            <a:r>
              <a:rPr lang="en-CA" sz="2200" u="sng" dirty="0">
                <a:solidFill>
                  <a:srgbClr val="FF0000"/>
                </a:solidFill>
              </a:rPr>
              <a:t>will I grant to sit with me in my throne</a:t>
            </a:r>
            <a:r>
              <a:rPr lang="en-CA" sz="2200" dirty="0">
                <a:solidFill>
                  <a:srgbClr val="FF0000"/>
                </a:solidFill>
              </a:rPr>
              <a:t>, even as I also overcame, and am set down with my Father in his throne.</a:t>
            </a:r>
            <a:endParaRPr lang="en-CA" sz="2200" dirty="0" smtClean="0">
              <a:solidFill>
                <a:srgbClr val="FF0000"/>
              </a:solidFill>
            </a:endParaRPr>
          </a:p>
          <a:p>
            <a:pPr marL="342900" indent="-342900" algn="l">
              <a:buFont typeface="Arial" pitchFamily="34" charset="0"/>
              <a:buChar char="•"/>
            </a:pPr>
            <a:r>
              <a:rPr lang="en-CA" sz="2400" dirty="0" smtClean="0"/>
              <a:t>The nature of the Saints is a very interesting subject</a:t>
            </a:r>
          </a:p>
          <a:p>
            <a:pPr marL="722313" lvl="1" indent="-342900" algn="l">
              <a:buFont typeface="Arial" pitchFamily="34" charset="0"/>
              <a:buChar char="•"/>
            </a:pPr>
            <a:r>
              <a:rPr lang="en-CA" sz="2400" dirty="0" smtClean="0"/>
              <a:t>Diversity of character</a:t>
            </a:r>
          </a:p>
          <a:p>
            <a:pPr marL="722313" lvl="1" indent="-342900" algn="l">
              <a:buFont typeface="Arial" pitchFamily="34" charset="0"/>
              <a:buChar char="•"/>
            </a:pPr>
            <a:r>
              <a:rPr lang="en-CA" sz="2400" dirty="0" smtClean="0"/>
              <a:t>Variance in rank and responsibility</a:t>
            </a:r>
          </a:p>
          <a:p>
            <a:pPr marL="722313" lvl="1" indent="-342900" algn="l">
              <a:buFont typeface="Arial" pitchFamily="34" charset="0"/>
              <a:buChar char="•"/>
            </a:pPr>
            <a:r>
              <a:rPr lang="en-CA" sz="2400" dirty="0" smtClean="0"/>
              <a:t>Roles as kings and priests who teach and judge</a:t>
            </a:r>
          </a:p>
        </p:txBody>
      </p:sp>
      <p:sp>
        <p:nvSpPr>
          <p:cNvPr id="4" name="Title 4"/>
          <p:cNvSpPr txBox="1">
            <a:spLocks/>
          </p:cNvSpPr>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a:lstStyle>
          <a:p>
            <a:r>
              <a:rPr lang="en-CA" smtClean="0"/>
              <a:t>The Saints will inherit      the kingdom</a:t>
            </a:r>
            <a:endParaRPr lang="en-CA" dirty="0"/>
          </a:p>
        </p:txBody>
      </p:sp>
      <p:sp>
        <p:nvSpPr>
          <p:cNvPr id="5" name="Title 4"/>
          <p:cNvSpPr>
            <a:spLocks noGrp="1"/>
          </p:cNvSpPr>
          <p:nvPr>
            <p:ph type="title"/>
          </p:nvPr>
        </p:nvSpPr>
        <p:spPr/>
        <p:txBody>
          <a:bodyPr/>
          <a:lstStyle/>
          <a:p>
            <a:r>
              <a:rPr lang="en-CA" dirty="0"/>
              <a:t>The Saints will inherit      the kingdom</a:t>
            </a:r>
          </a:p>
        </p:txBody>
      </p:sp>
    </p:spTree>
    <p:extLst>
      <p:ext uri="{BB962C8B-B14F-4D97-AF65-F5344CB8AC3E}">
        <p14:creationId xmlns:p14="http://schemas.microsoft.com/office/powerpoint/2010/main" val="53284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20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2000"/>
                                        <p:tgtEl>
                                          <p:spTgt spid="2">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fade">
                                      <p:cBhvr>
                                        <p:cTn id="24" dur="2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2020824"/>
            <a:ext cx="8136904" cy="4504520"/>
          </a:xfrm>
        </p:spPr>
        <p:txBody>
          <a:bodyPr>
            <a:normAutofit lnSpcReduction="10000"/>
          </a:bodyPr>
          <a:lstStyle/>
          <a:p>
            <a:pPr marL="342900" indent="-342900" algn="l">
              <a:buFont typeface="Arial" pitchFamily="34" charset="0"/>
              <a:buChar char="•"/>
            </a:pPr>
            <a:r>
              <a:rPr lang="en-CA" sz="2400" dirty="0" smtClean="0"/>
              <a:t>The kingdoms of men (the political organizations of the world) will be removed by Yahweh</a:t>
            </a:r>
          </a:p>
          <a:p>
            <a:pPr marL="342900" indent="-342900" algn="l">
              <a:buFont typeface="Arial" pitchFamily="34" charset="0"/>
              <a:buChar char="•"/>
            </a:pPr>
            <a:r>
              <a:rPr lang="en-CA" sz="2400" dirty="0" smtClean="0"/>
              <a:t>The kingdom of heaven (aka the kingdom of God) will be set up on earth and will include the entire globe</a:t>
            </a:r>
          </a:p>
          <a:p>
            <a:pPr marL="342900" indent="-342900" algn="l">
              <a:buFont typeface="Arial" pitchFamily="34" charset="0"/>
              <a:buChar char="•"/>
            </a:pPr>
            <a:r>
              <a:rPr lang="en-CA" sz="2400" dirty="0" smtClean="0"/>
              <a:t>This kingdom’s headquarters will be in Jerusalem and in the mountain of Zion and will be a restored kingdom of Israel</a:t>
            </a:r>
          </a:p>
          <a:p>
            <a:pPr marL="342900" indent="-342900" algn="l">
              <a:buFont typeface="Arial" pitchFamily="34" charset="0"/>
              <a:buChar char="•"/>
            </a:pPr>
            <a:r>
              <a:rPr lang="en-CA" sz="2400" dirty="0" smtClean="0"/>
              <a:t>Jesus will be the King</a:t>
            </a:r>
          </a:p>
          <a:p>
            <a:pPr marL="342900" indent="-342900" algn="l">
              <a:buFont typeface="Arial" pitchFamily="34" charset="0"/>
              <a:buChar char="•"/>
            </a:pPr>
            <a:r>
              <a:rPr lang="en-CA" sz="2400" dirty="0" smtClean="0"/>
              <a:t>There will be chosen saints to be kings and priests</a:t>
            </a:r>
          </a:p>
          <a:p>
            <a:pPr marL="342900" indent="-342900" algn="l">
              <a:buFont typeface="Arial" pitchFamily="34" charset="0"/>
              <a:buChar char="•"/>
            </a:pPr>
            <a:r>
              <a:rPr lang="en-CA" sz="2400" dirty="0" smtClean="0"/>
              <a:t>This kingdom will remain for a millennium (1000 years) </a:t>
            </a:r>
            <a:endParaRPr lang="en-CA" sz="2400" dirty="0"/>
          </a:p>
          <a:p>
            <a:pPr marL="342900" indent="-342900" algn="l">
              <a:buFont typeface="Arial" pitchFamily="34" charset="0"/>
              <a:buChar char="•"/>
            </a:pPr>
            <a:r>
              <a:rPr lang="en-CA" sz="2400" dirty="0" smtClean="0"/>
              <a:t>A falling away will occur at the end</a:t>
            </a:r>
          </a:p>
          <a:p>
            <a:pPr marL="342900" indent="-342900" algn="l">
              <a:buFont typeface="Arial" pitchFamily="34" charset="0"/>
              <a:buChar char="•"/>
            </a:pPr>
            <a:r>
              <a:rPr lang="en-CA" sz="2400" dirty="0" smtClean="0"/>
              <a:t>Any that oppose Jesus will be destroyed</a:t>
            </a:r>
          </a:p>
        </p:txBody>
      </p:sp>
      <p:sp>
        <p:nvSpPr>
          <p:cNvPr id="4" name="Title 4"/>
          <p:cNvSpPr txBox="1">
            <a:spLocks/>
          </p:cNvSpPr>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a:lstStyle>
          <a:p>
            <a:r>
              <a:rPr lang="en-CA" smtClean="0"/>
              <a:t>The Saints will inherit      the kingdom</a:t>
            </a:r>
            <a:endParaRPr lang="en-CA" dirty="0"/>
          </a:p>
        </p:txBody>
      </p:sp>
      <p:sp>
        <p:nvSpPr>
          <p:cNvPr id="5" name="Title 4"/>
          <p:cNvSpPr>
            <a:spLocks noGrp="1"/>
          </p:cNvSpPr>
          <p:nvPr>
            <p:ph type="title"/>
          </p:nvPr>
        </p:nvSpPr>
        <p:spPr/>
        <p:txBody>
          <a:bodyPr/>
          <a:lstStyle/>
          <a:p>
            <a:r>
              <a:rPr lang="en-CA" dirty="0" smtClean="0"/>
              <a:t>Summary</a:t>
            </a:r>
            <a:endParaRPr lang="en-CA" dirty="0"/>
          </a:p>
        </p:txBody>
      </p:sp>
    </p:spTree>
    <p:extLst>
      <p:ext uri="{BB962C8B-B14F-4D97-AF65-F5344CB8AC3E}">
        <p14:creationId xmlns:p14="http://schemas.microsoft.com/office/powerpoint/2010/main" val="1480552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2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20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20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20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2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342900" indent="-342900" algn="l">
              <a:buFont typeface="Arial" pitchFamily="34" charset="0"/>
              <a:buChar char="•"/>
            </a:pPr>
            <a:r>
              <a:rPr lang="en-CA" sz="2400" dirty="0" smtClean="0"/>
              <a:t>Daniel 2:44</a:t>
            </a:r>
          </a:p>
          <a:p>
            <a:pPr marL="714375" lvl="1" algn="l"/>
            <a:r>
              <a:rPr lang="en-CA" sz="2200" dirty="0" smtClean="0"/>
              <a:t>And </a:t>
            </a:r>
            <a:r>
              <a:rPr lang="en-CA" sz="2200" dirty="0"/>
              <a:t>in the days of these kings shall the God of heaven set up a kingdom, which shall never be destroyed: and the kingdom shall not be left to other people, </a:t>
            </a:r>
            <a:r>
              <a:rPr lang="en-CA" sz="2200" i="1" dirty="0"/>
              <a:t>but</a:t>
            </a:r>
            <a:r>
              <a:rPr lang="en-CA" sz="2200" dirty="0"/>
              <a:t> it shall break in pieces and consume all these kingdoms, and </a:t>
            </a:r>
            <a:r>
              <a:rPr lang="en-CA" sz="2200" u="sng" dirty="0"/>
              <a:t>it shall stand for ever</a:t>
            </a:r>
            <a:r>
              <a:rPr lang="en-CA" sz="2200" dirty="0" smtClean="0"/>
              <a:t>.</a:t>
            </a:r>
          </a:p>
          <a:p>
            <a:pPr marL="342900" indent="-342900" algn="l">
              <a:buFont typeface="Arial" pitchFamily="34" charset="0"/>
              <a:buChar char="•"/>
            </a:pPr>
            <a:r>
              <a:rPr lang="en-CA" sz="2400" dirty="0" smtClean="0"/>
              <a:t>What is “it”?</a:t>
            </a:r>
          </a:p>
          <a:p>
            <a:pPr marL="342900" indent="-342900" algn="l">
              <a:buFont typeface="Arial" pitchFamily="34" charset="0"/>
              <a:buChar char="•"/>
            </a:pPr>
            <a:r>
              <a:rPr lang="en-CA" sz="2400" dirty="0" smtClean="0"/>
              <a:t>How long is “</a:t>
            </a:r>
            <a:r>
              <a:rPr lang="en-CA" sz="2400" dirty="0" smtClean="0"/>
              <a:t>for ever</a:t>
            </a:r>
            <a:r>
              <a:rPr lang="en-CA" sz="2400" dirty="0" smtClean="0"/>
              <a:t>”?</a:t>
            </a:r>
          </a:p>
          <a:p>
            <a:pPr marL="342900" indent="-342900" algn="l">
              <a:buFont typeface="Arial" pitchFamily="34" charset="0"/>
              <a:buChar char="•"/>
            </a:pPr>
            <a:r>
              <a:rPr lang="en-CA" sz="2400" dirty="0" smtClean="0"/>
              <a:t>Who or </a:t>
            </a:r>
            <a:r>
              <a:rPr lang="en-CA" sz="2400" dirty="0"/>
              <a:t>w</a:t>
            </a:r>
            <a:r>
              <a:rPr lang="en-CA" sz="2400" dirty="0" smtClean="0"/>
              <a:t>hat are “all these kingdoms”?</a:t>
            </a:r>
            <a:endParaRPr lang="en-CA" sz="2400" dirty="0"/>
          </a:p>
        </p:txBody>
      </p:sp>
      <p:sp>
        <p:nvSpPr>
          <p:cNvPr id="3" name="Title 2"/>
          <p:cNvSpPr>
            <a:spLocks noGrp="1"/>
          </p:cNvSpPr>
          <p:nvPr>
            <p:ph type="title"/>
          </p:nvPr>
        </p:nvSpPr>
        <p:spPr/>
        <p:txBody>
          <a:bodyPr/>
          <a:lstStyle/>
          <a:p>
            <a:r>
              <a:rPr lang="en-CA" dirty="0" smtClean="0"/>
              <a:t>Summary - Answers</a:t>
            </a:r>
            <a:endParaRPr lang="en-CA" dirty="0"/>
          </a:p>
        </p:txBody>
      </p:sp>
      <p:sp>
        <p:nvSpPr>
          <p:cNvPr id="5" name="TextBox 4"/>
          <p:cNvSpPr txBox="1"/>
          <p:nvPr/>
        </p:nvSpPr>
        <p:spPr>
          <a:xfrm>
            <a:off x="3923928" y="3933056"/>
            <a:ext cx="4896544" cy="461665"/>
          </a:xfrm>
          <a:prstGeom prst="rect">
            <a:avLst/>
          </a:prstGeom>
          <a:noFill/>
        </p:spPr>
        <p:txBody>
          <a:bodyPr wrap="square" rtlCol="0">
            <a:spAutoFit/>
          </a:bodyPr>
          <a:lstStyle/>
          <a:p>
            <a:pPr algn="r">
              <a:spcBef>
                <a:spcPts val="300"/>
              </a:spcBef>
            </a:pPr>
            <a:r>
              <a:rPr lang="en-CA" sz="2400" dirty="0" smtClean="0"/>
              <a:t>Kingdom </a:t>
            </a:r>
            <a:r>
              <a:rPr lang="en-CA" sz="2400" dirty="0" smtClean="0"/>
              <a:t>of heaven on Earth</a:t>
            </a:r>
            <a:endParaRPr lang="en-CA" sz="2400" dirty="0"/>
          </a:p>
        </p:txBody>
      </p:sp>
      <p:sp>
        <p:nvSpPr>
          <p:cNvPr id="6" name="TextBox 5"/>
          <p:cNvSpPr txBox="1"/>
          <p:nvPr/>
        </p:nvSpPr>
        <p:spPr>
          <a:xfrm>
            <a:off x="3923928" y="4365104"/>
            <a:ext cx="4896544" cy="461665"/>
          </a:xfrm>
          <a:prstGeom prst="rect">
            <a:avLst/>
          </a:prstGeom>
          <a:noFill/>
        </p:spPr>
        <p:txBody>
          <a:bodyPr wrap="square" rtlCol="0">
            <a:spAutoFit/>
          </a:bodyPr>
          <a:lstStyle/>
          <a:p>
            <a:pPr algn="r">
              <a:spcBef>
                <a:spcPts val="300"/>
              </a:spcBef>
            </a:pPr>
            <a:r>
              <a:rPr lang="en-CA" sz="2400" dirty="0" smtClean="0"/>
              <a:t>A </a:t>
            </a:r>
            <a:r>
              <a:rPr lang="en-CA" sz="2400" dirty="0" err="1" smtClean="0"/>
              <a:t>mellinium</a:t>
            </a:r>
            <a:r>
              <a:rPr lang="en-CA" sz="2400" dirty="0" smtClean="0"/>
              <a:t> (1000 years)</a:t>
            </a:r>
            <a:endParaRPr lang="en-CA" sz="2400" dirty="0"/>
          </a:p>
        </p:txBody>
      </p:sp>
      <p:sp>
        <p:nvSpPr>
          <p:cNvPr id="7" name="TextBox 6"/>
          <p:cNvSpPr txBox="1"/>
          <p:nvPr/>
        </p:nvSpPr>
        <p:spPr>
          <a:xfrm>
            <a:off x="5904656" y="4839543"/>
            <a:ext cx="2915816" cy="1938992"/>
          </a:xfrm>
          <a:prstGeom prst="rect">
            <a:avLst/>
          </a:prstGeom>
          <a:noFill/>
        </p:spPr>
        <p:txBody>
          <a:bodyPr wrap="square" rtlCol="0">
            <a:spAutoFit/>
          </a:bodyPr>
          <a:lstStyle/>
          <a:p>
            <a:pPr>
              <a:spcBef>
                <a:spcPts val="300"/>
              </a:spcBef>
            </a:pPr>
            <a:r>
              <a:rPr lang="en-CA" sz="2400" dirty="0" smtClean="0"/>
              <a:t>Any and all organized political nations – any who protest Christ or are in opposition to Christ</a:t>
            </a:r>
            <a:endParaRPr lang="en-CA" sz="2400" dirty="0"/>
          </a:p>
        </p:txBody>
      </p:sp>
    </p:spTree>
    <p:extLst>
      <p:ext uri="{BB962C8B-B14F-4D97-AF65-F5344CB8AC3E}">
        <p14:creationId xmlns:p14="http://schemas.microsoft.com/office/powerpoint/2010/main" val="406058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1+#ppt_w/2"/>
                                          </p:val>
                                        </p:tav>
                                        <p:tav tm="100000">
                                          <p:val>
                                            <p:strVal val="#ppt_x"/>
                                          </p:val>
                                        </p:tav>
                                      </p:tavLst>
                                    </p:anim>
                                    <p:anim calcmode="lin" valueType="num">
                                      <p:cBhvr additive="base">
                                        <p:cTn id="8" dur="2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2000" fill="hold"/>
                                        <p:tgtEl>
                                          <p:spTgt spid="6"/>
                                        </p:tgtEl>
                                        <p:attrNameLst>
                                          <p:attrName>ppt_x</p:attrName>
                                        </p:attrNameLst>
                                      </p:cBhvr>
                                      <p:tavLst>
                                        <p:tav tm="0">
                                          <p:val>
                                            <p:strVal val="1+#ppt_w/2"/>
                                          </p:val>
                                        </p:tav>
                                        <p:tav tm="100000">
                                          <p:val>
                                            <p:strVal val="#ppt_x"/>
                                          </p:val>
                                        </p:tav>
                                      </p:tavLst>
                                    </p:anim>
                                    <p:anim calcmode="lin" valueType="num">
                                      <p:cBhvr additive="base">
                                        <p:cTn id="14"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1+#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722313" lvl="1" indent="-342900" algn="l">
              <a:buFont typeface="Arial" pitchFamily="34" charset="0"/>
              <a:buChar char="•"/>
            </a:pPr>
            <a:r>
              <a:rPr lang="en-CA" sz="2400" dirty="0" smtClean="0">
                <a:solidFill>
                  <a:schemeClr val="tx1"/>
                </a:solidFill>
              </a:rPr>
              <a:t>What </a:t>
            </a:r>
            <a:r>
              <a:rPr lang="en-CA" sz="2400" dirty="0" smtClean="0">
                <a:solidFill>
                  <a:schemeClr val="tx1"/>
                </a:solidFill>
              </a:rPr>
              <a:t>will happen in the future to Planet Earth?</a:t>
            </a:r>
          </a:p>
          <a:p>
            <a:pPr marL="1435100" lvl="1" indent="-342900" algn="l">
              <a:buFont typeface="Arial" pitchFamily="34" charset="0"/>
              <a:buChar char="•"/>
            </a:pPr>
            <a:r>
              <a:rPr lang="en-CA" sz="2400" dirty="0" smtClean="0"/>
              <a:t>The kingdom of God will be on Earth for 1000 years – there is no literal burning of the earth – there will be one nation and one true religion righteously governed by Jesus Christ and his saints</a:t>
            </a:r>
          </a:p>
          <a:p>
            <a:pPr marL="722313" lvl="1" indent="-342900" algn="l">
              <a:buFont typeface="Arial" pitchFamily="34" charset="0"/>
              <a:buChar char="•"/>
            </a:pPr>
            <a:r>
              <a:rPr lang="en-CA" sz="2400" dirty="0" smtClean="0">
                <a:solidFill>
                  <a:schemeClr val="tx1"/>
                </a:solidFill>
              </a:rPr>
              <a:t>What </a:t>
            </a:r>
            <a:r>
              <a:rPr lang="en-CA" sz="2400" dirty="0" smtClean="0">
                <a:solidFill>
                  <a:schemeClr val="tx1"/>
                </a:solidFill>
              </a:rPr>
              <a:t>will happen to humanity?</a:t>
            </a:r>
          </a:p>
          <a:p>
            <a:pPr marL="1435100" indent="-342900" algn="l">
              <a:buFont typeface="Arial" pitchFamily="34" charset="0"/>
              <a:buChar char="•"/>
            </a:pPr>
            <a:r>
              <a:rPr lang="en-CA" sz="2400" dirty="0" smtClean="0">
                <a:solidFill>
                  <a:schemeClr val="tx2"/>
                </a:solidFill>
              </a:rPr>
              <a:t>There will be a cleansing of those that oppose Christ.  There will be no room for hoarding of wealth and there will be plenty for all who live in the kingdom</a:t>
            </a:r>
            <a:endParaRPr lang="en-CA" sz="2400" dirty="0" smtClean="0">
              <a:solidFill>
                <a:schemeClr val="tx2"/>
              </a:solidFill>
            </a:endParaRPr>
          </a:p>
          <a:p>
            <a:pPr marL="365125" indent="-342900" algn="l">
              <a:buFont typeface="Arial" pitchFamily="34" charset="0"/>
              <a:buChar char="•"/>
            </a:pPr>
            <a:endParaRPr lang="en-CA" sz="2400" dirty="0"/>
          </a:p>
        </p:txBody>
      </p:sp>
      <p:sp>
        <p:nvSpPr>
          <p:cNvPr id="3" name="Title 2"/>
          <p:cNvSpPr>
            <a:spLocks noGrp="1"/>
          </p:cNvSpPr>
          <p:nvPr>
            <p:ph type="title"/>
          </p:nvPr>
        </p:nvSpPr>
        <p:spPr/>
        <p:txBody>
          <a:bodyPr/>
          <a:lstStyle/>
          <a:p>
            <a:r>
              <a:rPr lang="en-CA" dirty="0" smtClean="0"/>
              <a:t>Summary - Answers</a:t>
            </a:r>
            <a:endParaRPr lang="en-CA" dirty="0"/>
          </a:p>
        </p:txBody>
      </p:sp>
    </p:spTree>
    <p:extLst>
      <p:ext uri="{BB962C8B-B14F-4D97-AF65-F5344CB8AC3E}">
        <p14:creationId xmlns:p14="http://schemas.microsoft.com/office/powerpoint/2010/main" val="41564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949678" y="2020888"/>
            <a:ext cx="7244643" cy="4075112"/>
          </a:xfrm>
        </p:spPr>
      </p:pic>
      <p:sp>
        <p:nvSpPr>
          <p:cNvPr id="3" name="Title 2"/>
          <p:cNvSpPr>
            <a:spLocks noGrp="1"/>
          </p:cNvSpPr>
          <p:nvPr>
            <p:ph type="title"/>
          </p:nvPr>
        </p:nvSpPr>
        <p:spPr/>
        <p:txBody>
          <a:bodyPr/>
          <a:lstStyle/>
          <a:p>
            <a:r>
              <a:rPr lang="en-CA" dirty="0" smtClean="0"/>
              <a:t>Summary - Answers</a:t>
            </a:r>
            <a:endParaRPr lang="en-CA" dirty="0"/>
          </a:p>
        </p:txBody>
      </p:sp>
      <p:sp>
        <p:nvSpPr>
          <p:cNvPr id="5" name="TextBox 4"/>
          <p:cNvSpPr txBox="1"/>
          <p:nvPr/>
        </p:nvSpPr>
        <p:spPr>
          <a:xfrm>
            <a:off x="1187624" y="1844824"/>
            <a:ext cx="6935232" cy="769441"/>
          </a:xfrm>
          <a:prstGeom prst="rect">
            <a:avLst/>
          </a:prstGeom>
          <a:noFill/>
        </p:spPr>
        <p:txBody>
          <a:bodyPr wrap="none" rtlCol="0">
            <a:spAutoFit/>
          </a:bodyPr>
          <a:lstStyle/>
          <a:p>
            <a:r>
              <a:rPr lang="en-CA" sz="4400" b="1" dirty="0" smtClean="0"/>
              <a:t>What is the meaning of life?</a:t>
            </a:r>
            <a:endParaRPr lang="en-CA" sz="4400" b="1" dirty="0"/>
          </a:p>
        </p:txBody>
      </p:sp>
      <p:sp>
        <p:nvSpPr>
          <p:cNvPr id="6" name="TextBox 5"/>
          <p:cNvSpPr txBox="1"/>
          <p:nvPr/>
        </p:nvSpPr>
        <p:spPr>
          <a:xfrm>
            <a:off x="971600" y="1844824"/>
            <a:ext cx="7298858" cy="707886"/>
          </a:xfrm>
          <a:prstGeom prst="rect">
            <a:avLst/>
          </a:prstGeom>
          <a:noFill/>
        </p:spPr>
        <p:txBody>
          <a:bodyPr wrap="none" rtlCol="0">
            <a:spAutoFit/>
          </a:bodyPr>
          <a:lstStyle/>
          <a:p>
            <a:r>
              <a:rPr lang="en-CA" sz="4000" b="1" dirty="0" smtClean="0"/>
              <a:t>Do we fit in with God’s purpose?</a:t>
            </a:r>
            <a:endParaRPr lang="en-CA" sz="4000" b="1" dirty="0"/>
          </a:p>
        </p:txBody>
      </p:sp>
      <p:sp>
        <p:nvSpPr>
          <p:cNvPr id="7" name="TextBox 6"/>
          <p:cNvSpPr txBox="1"/>
          <p:nvPr/>
        </p:nvSpPr>
        <p:spPr>
          <a:xfrm>
            <a:off x="899592" y="2463279"/>
            <a:ext cx="7372146" cy="461665"/>
          </a:xfrm>
          <a:prstGeom prst="rect">
            <a:avLst/>
          </a:prstGeom>
          <a:noFill/>
        </p:spPr>
        <p:txBody>
          <a:bodyPr wrap="none" rtlCol="0">
            <a:spAutoFit/>
          </a:bodyPr>
          <a:lstStyle/>
          <a:p>
            <a:r>
              <a:rPr lang="en-CA" sz="2400" b="1" dirty="0" smtClean="0"/>
              <a:t>“all things were created by him, and for him” – Col 1:16</a:t>
            </a:r>
            <a:endParaRPr lang="en-CA" sz="4000" b="1" dirty="0"/>
          </a:p>
        </p:txBody>
      </p:sp>
    </p:spTree>
    <p:extLst>
      <p:ext uri="{BB962C8B-B14F-4D97-AF65-F5344CB8AC3E}">
        <p14:creationId xmlns:p14="http://schemas.microsoft.com/office/powerpoint/2010/main" val="8327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xit" presetSubtype="2" fill="hold" nodeType="clickEffect">
                                  <p:stCondLst>
                                    <p:cond delay="0"/>
                                  </p:stCondLst>
                                  <p:childTnLst>
                                    <p:animEffect transition="out" filter="wipe(right)">
                                      <p:cBhvr>
                                        <p:cTn id="16" dur="2000"/>
                                        <p:tgtEl>
                                          <p:spTgt spid="5">
                                            <p:txEl>
                                              <p:pRg st="0" end="0"/>
                                            </p:txEl>
                                          </p:spTgt>
                                        </p:tgtEl>
                                      </p:cBhvr>
                                    </p:animEffect>
                                    <p:set>
                                      <p:cBhvr>
                                        <p:cTn id="17" dur="1" fill="hold">
                                          <p:stCondLst>
                                            <p:cond delay="1999"/>
                                          </p:stCondLst>
                                        </p:cTn>
                                        <p:tgtEl>
                                          <p:spTgt spid="5">
                                            <p:txEl>
                                              <p:pRg st="0" end="0"/>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wipe(left)">
                                      <p:cBhvr>
                                        <p:cTn id="22" dur="20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wipe(left)">
                                      <p:cBhvr>
                                        <p:cTn id="2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Summary - Answers</a:t>
            </a:r>
            <a:endParaRPr lang="en-CA" dirty="0"/>
          </a:p>
        </p:txBody>
      </p:sp>
      <p:sp>
        <p:nvSpPr>
          <p:cNvPr id="6" name="TextBox 5"/>
          <p:cNvSpPr txBox="1"/>
          <p:nvPr/>
        </p:nvSpPr>
        <p:spPr>
          <a:xfrm>
            <a:off x="755576" y="1916832"/>
            <a:ext cx="8115620" cy="707886"/>
          </a:xfrm>
          <a:prstGeom prst="rect">
            <a:avLst/>
          </a:prstGeom>
          <a:noFill/>
        </p:spPr>
        <p:txBody>
          <a:bodyPr wrap="none" rtlCol="0">
            <a:spAutoFit/>
          </a:bodyPr>
          <a:lstStyle/>
          <a:p>
            <a:r>
              <a:rPr lang="en-CA" sz="4000" b="1" dirty="0" smtClean="0"/>
              <a:t>Mount Zion – Future Literal Temple</a:t>
            </a:r>
            <a:endParaRPr lang="en-CA" sz="4000" b="1" dirty="0"/>
          </a:p>
        </p:txBody>
      </p:sp>
      <p:pic>
        <p:nvPicPr>
          <p:cNvPr id="8"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290168" y="3068960"/>
            <a:ext cx="3520336"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2724" y="3068960"/>
            <a:ext cx="4811764" cy="3476824"/>
          </a:xfrm>
          <a:prstGeom prst="rect">
            <a:avLst/>
          </a:prstGeom>
        </p:spPr>
      </p:pic>
    </p:spTree>
    <p:extLst>
      <p:ext uri="{BB962C8B-B14F-4D97-AF65-F5344CB8AC3E}">
        <p14:creationId xmlns:p14="http://schemas.microsoft.com/office/powerpoint/2010/main" val="48800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pPr marL="342900" indent="-342900" algn="l">
              <a:buFont typeface="Arial" pitchFamily="34" charset="0"/>
              <a:buChar char="•"/>
            </a:pPr>
            <a:r>
              <a:rPr lang="en-CA" sz="2400" dirty="0" smtClean="0"/>
              <a:t>Jeremiah 16:19:</a:t>
            </a:r>
            <a:endParaRPr lang="en-CA" sz="2400" dirty="0" smtClean="0"/>
          </a:p>
          <a:p>
            <a:pPr marL="714375" lvl="1" algn="l"/>
            <a:r>
              <a:rPr lang="en-CA" sz="2400" dirty="0"/>
              <a:t>O LORD, my strength, and my fortress, and my refuge in the day of affliction, the Gentiles shall come unto thee from the ends of the earth, and shall say, </a:t>
            </a:r>
            <a:r>
              <a:rPr lang="en-CA" sz="2400" u="sng" dirty="0"/>
              <a:t>Surely our fathers have inherited lies, vanity, and </a:t>
            </a:r>
            <a:r>
              <a:rPr lang="en-CA" sz="2400" i="1" u="sng" dirty="0"/>
              <a:t>things</a:t>
            </a:r>
            <a:r>
              <a:rPr lang="en-CA" sz="2400" u="sng" dirty="0"/>
              <a:t> wherein </a:t>
            </a:r>
            <a:r>
              <a:rPr lang="en-CA" sz="2400" i="1" u="sng" dirty="0"/>
              <a:t>there is</a:t>
            </a:r>
            <a:r>
              <a:rPr lang="en-CA" sz="2400" u="sng" dirty="0"/>
              <a:t> no profit. </a:t>
            </a:r>
            <a:endParaRPr lang="en-CA" sz="2400" u="sng" dirty="0" smtClean="0"/>
          </a:p>
          <a:p>
            <a:pPr marL="268288" indent="-268288" algn="l">
              <a:buFont typeface="Arial" pitchFamily="34" charset="0"/>
              <a:buChar char="•"/>
            </a:pPr>
            <a:r>
              <a:rPr lang="en-CA" sz="2600" dirty="0" smtClean="0"/>
              <a:t>Zechariah 14:8-9:</a:t>
            </a:r>
          </a:p>
          <a:p>
            <a:pPr marL="714375" algn="l"/>
            <a:r>
              <a:rPr lang="en-CA" sz="2200" dirty="0" smtClean="0">
                <a:solidFill>
                  <a:schemeClr val="tx2"/>
                </a:solidFill>
              </a:rPr>
              <a:t>And </a:t>
            </a:r>
            <a:r>
              <a:rPr lang="en-CA" sz="2200" dirty="0">
                <a:solidFill>
                  <a:schemeClr val="tx2"/>
                </a:solidFill>
              </a:rPr>
              <a:t>it shall be in that day, </a:t>
            </a:r>
            <a:r>
              <a:rPr lang="en-CA" sz="2200" i="1" dirty="0">
                <a:solidFill>
                  <a:schemeClr val="tx2"/>
                </a:solidFill>
              </a:rPr>
              <a:t>that</a:t>
            </a:r>
            <a:r>
              <a:rPr lang="en-CA" sz="2200" dirty="0">
                <a:solidFill>
                  <a:schemeClr val="tx2"/>
                </a:solidFill>
              </a:rPr>
              <a:t> living waters shall go out from Jerusalem; half of them toward the former sea, and half of them toward the hinder sea: in summer and in winter shall it be. </a:t>
            </a:r>
            <a:r>
              <a:rPr lang="en-CA" sz="2200" dirty="0" smtClean="0">
                <a:solidFill>
                  <a:schemeClr val="tx2"/>
                </a:solidFill>
              </a:rPr>
              <a:t>And </a:t>
            </a:r>
            <a:r>
              <a:rPr lang="en-CA" sz="2200" dirty="0">
                <a:solidFill>
                  <a:schemeClr val="tx2"/>
                </a:solidFill>
              </a:rPr>
              <a:t>the LORD shall be king over all the earth: in that day </a:t>
            </a:r>
            <a:r>
              <a:rPr lang="en-CA" sz="2200" u="sng" dirty="0">
                <a:solidFill>
                  <a:schemeClr val="tx2"/>
                </a:solidFill>
              </a:rPr>
              <a:t>shall there be one LORD, and his name one</a:t>
            </a:r>
            <a:r>
              <a:rPr lang="en-CA" sz="2200" dirty="0" smtClean="0">
                <a:solidFill>
                  <a:schemeClr val="tx2"/>
                </a:solidFill>
              </a:rPr>
              <a:t>.</a:t>
            </a:r>
            <a:endParaRPr lang="en-CA" sz="2200" dirty="0" smtClean="0">
              <a:solidFill>
                <a:schemeClr val="tx2"/>
              </a:solidFill>
            </a:endParaRPr>
          </a:p>
          <a:p>
            <a:pPr marL="365125" indent="-342900" algn="l">
              <a:buFont typeface="Arial" pitchFamily="34" charset="0"/>
              <a:buChar char="•"/>
            </a:pPr>
            <a:endParaRPr lang="en-CA" sz="2400" dirty="0"/>
          </a:p>
        </p:txBody>
      </p:sp>
      <p:sp>
        <p:nvSpPr>
          <p:cNvPr id="3" name="Title 2"/>
          <p:cNvSpPr>
            <a:spLocks noGrp="1"/>
          </p:cNvSpPr>
          <p:nvPr>
            <p:ph type="title"/>
          </p:nvPr>
        </p:nvSpPr>
        <p:spPr/>
        <p:txBody>
          <a:bodyPr/>
          <a:lstStyle/>
          <a:p>
            <a:r>
              <a:rPr lang="en-CA" dirty="0" smtClean="0"/>
              <a:t>Summary - Answers</a:t>
            </a:r>
            <a:endParaRPr lang="en-CA" dirty="0"/>
          </a:p>
        </p:txBody>
      </p:sp>
    </p:spTree>
    <p:extLst>
      <p:ext uri="{BB962C8B-B14F-4D97-AF65-F5344CB8AC3E}">
        <p14:creationId xmlns:p14="http://schemas.microsoft.com/office/powerpoint/2010/main" val="3681851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20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342900" indent="-342900" algn="l">
              <a:buFont typeface="Arial" pitchFamily="34" charset="0"/>
              <a:buChar char="•"/>
            </a:pPr>
            <a:r>
              <a:rPr lang="en-CA" sz="2400" dirty="0" smtClean="0"/>
              <a:t>So how do we align ourselves to be a part this future Kingdom of heaven to be established here on Earth?</a:t>
            </a:r>
          </a:p>
          <a:p>
            <a:pPr marL="342900" indent="-342900" algn="l">
              <a:buFont typeface="Arial" pitchFamily="34" charset="0"/>
              <a:buChar char="•"/>
            </a:pPr>
            <a:r>
              <a:rPr lang="en-CA" sz="2400" dirty="0" smtClean="0"/>
              <a:t>John 15:14-16:</a:t>
            </a:r>
            <a:endParaRPr lang="en-CA" sz="2400" dirty="0" smtClean="0"/>
          </a:p>
          <a:p>
            <a:pPr marL="714375" lvl="1" algn="l"/>
            <a:r>
              <a:rPr lang="en-CA" sz="2400" dirty="0">
                <a:solidFill>
                  <a:srgbClr val="FF0000"/>
                </a:solidFill>
              </a:rPr>
              <a:t>Ye are my friends, </a:t>
            </a:r>
            <a:r>
              <a:rPr lang="en-CA" sz="2400" u="sng" dirty="0">
                <a:solidFill>
                  <a:srgbClr val="FF0000"/>
                </a:solidFill>
              </a:rPr>
              <a:t>if ye do whatsoever I command you</a:t>
            </a:r>
            <a:r>
              <a:rPr lang="en-CA" sz="2400" dirty="0">
                <a:solidFill>
                  <a:srgbClr val="FF0000"/>
                </a:solidFill>
              </a:rPr>
              <a:t>. Henceforth I call you not servants; for the servant </a:t>
            </a:r>
            <a:r>
              <a:rPr lang="en-CA" sz="2400" dirty="0" err="1">
                <a:solidFill>
                  <a:srgbClr val="FF0000"/>
                </a:solidFill>
              </a:rPr>
              <a:t>knoweth</a:t>
            </a:r>
            <a:r>
              <a:rPr lang="en-CA" sz="2400" dirty="0">
                <a:solidFill>
                  <a:srgbClr val="FF0000"/>
                </a:solidFill>
              </a:rPr>
              <a:t> not what his lord doeth: but I have called you friends; for all things that I have heard of my Father I have made known unto you</a:t>
            </a:r>
            <a:r>
              <a:rPr lang="en-CA" sz="2400" dirty="0" smtClean="0">
                <a:solidFill>
                  <a:srgbClr val="FF0000"/>
                </a:solidFill>
              </a:rPr>
              <a:t>. </a:t>
            </a:r>
            <a:r>
              <a:rPr lang="en-CA" sz="2400" u="sng" dirty="0">
                <a:solidFill>
                  <a:srgbClr val="FF0000"/>
                </a:solidFill>
              </a:rPr>
              <a:t>Ye have not chosen me, but I have chosen you, and ordained you</a:t>
            </a:r>
            <a:r>
              <a:rPr lang="en-CA" sz="2400" dirty="0">
                <a:solidFill>
                  <a:srgbClr val="FF0000"/>
                </a:solidFill>
              </a:rPr>
              <a:t>, that ye should go and bring forth fruit, and </a:t>
            </a:r>
            <a:r>
              <a:rPr lang="en-CA" sz="2400" i="1" dirty="0">
                <a:solidFill>
                  <a:srgbClr val="FF0000"/>
                </a:solidFill>
              </a:rPr>
              <a:t>that</a:t>
            </a:r>
            <a:r>
              <a:rPr lang="en-CA" sz="2400" dirty="0">
                <a:solidFill>
                  <a:srgbClr val="FF0000"/>
                </a:solidFill>
              </a:rPr>
              <a:t> your fruit should </a:t>
            </a:r>
            <a:r>
              <a:rPr lang="en-CA" sz="2400" dirty="0" smtClean="0">
                <a:solidFill>
                  <a:srgbClr val="FF0000"/>
                </a:solidFill>
              </a:rPr>
              <a:t>remain</a:t>
            </a:r>
            <a:endParaRPr lang="en-CA" sz="2400" u="sng" dirty="0" smtClean="0">
              <a:solidFill>
                <a:srgbClr val="FF0000"/>
              </a:solidFill>
            </a:endParaRPr>
          </a:p>
          <a:p>
            <a:pPr marL="365125" indent="-342900" algn="l">
              <a:buFont typeface="Arial" pitchFamily="34" charset="0"/>
              <a:buChar char="•"/>
            </a:pPr>
            <a:endParaRPr lang="en-CA" sz="2400" dirty="0"/>
          </a:p>
        </p:txBody>
      </p:sp>
      <p:sp>
        <p:nvSpPr>
          <p:cNvPr id="3" name="Title 2"/>
          <p:cNvSpPr>
            <a:spLocks noGrp="1"/>
          </p:cNvSpPr>
          <p:nvPr>
            <p:ph type="title"/>
          </p:nvPr>
        </p:nvSpPr>
        <p:spPr>
          <a:xfrm>
            <a:off x="2483768" y="975360"/>
            <a:ext cx="4145632" cy="701040"/>
          </a:xfrm>
        </p:spPr>
        <p:txBody>
          <a:bodyPr/>
          <a:lstStyle/>
          <a:p>
            <a:r>
              <a:rPr lang="en-CA" dirty="0" smtClean="0"/>
              <a:t>How do we be a part of       God’s plan?</a:t>
            </a:r>
            <a:endParaRPr lang="en-CA" dirty="0"/>
          </a:p>
        </p:txBody>
      </p:sp>
    </p:spTree>
    <p:extLst>
      <p:ext uri="{BB962C8B-B14F-4D97-AF65-F5344CB8AC3E}">
        <p14:creationId xmlns:p14="http://schemas.microsoft.com/office/powerpoint/2010/main" val="149436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2000"/>
                                        <p:tgtEl>
                                          <p:spTgt spid="2">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342900" indent="-342900" algn="l">
              <a:buFont typeface="Arial" pitchFamily="34" charset="0"/>
              <a:buChar char="•"/>
            </a:pPr>
            <a:r>
              <a:rPr lang="en-CA" sz="2400" dirty="0" smtClean="0"/>
              <a:t>So how do we align ourselves to be a part this future Kingdom of heaven to be established here on Earth?</a:t>
            </a:r>
          </a:p>
          <a:p>
            <a:pPr marL="342900" indent="-342900" algn="l">
              <a:buFont typeface="Arial" pitchFamily="34" charset="0"/>
              <a:buChar char="•"/>
            </a:pPr>
            <a:r>
              <a:rPr lang="en-CA" sz="2400" dirty="0" smtClean="0"/>
              <a:t>Matthew 4:4:</a:t>
            </a:r>
            <a:endParaRPr lang="en-CA" sz="2400" dirty="0" smtClean="0"/>
          </a:p>
          <a:p>
            <a:pPr marL="714375" lvl="1" algn="l"/>
            <a:r>
              <a:rPr lang="en-CA" sz="2400" dirty="0" smtClean="0">
                <a:solidFill>
                  <a:srgbClr val="FF0000"/>
                </a:solidFill>
              </a:rPr>
              <a:t>It is written, Man shall not live by bread alone, but </a:t>
            </a:r>
            <a:r>
              <a:rPr lang="en-CA" sz="2400" dirty="0" err="1" smtClean="0">
                <a:solidFill>
                  <a:srgbClr val="FF0000"/>
                </a:solidFill>
              </a:rPr>
              <a:t>but</a:t>
            </a:r>
            <a:r>
              <a:rPr lang="en-CA" sz="2400" dirty="0" smtClean="0">
                <a:solidFill>
                  <a:srgbClr val="FF0000"/>
                </a:solidFill>
              </a:rPr>
              <a:t> every word that </a:t>
            </a:r>
            <a:r>
              <a:rPr lang="en-CA" sz="2400" dirty="0" err="1" smtClean="0">
                <a:solidFill>
                  <a:srgbClr val="FF0000"/>
                </a:solidFill>
              </a:rPr>
              <a:t>proceedeth</a:t>
            </a:r>
            <a:r>
              <a:rPr lang="en-CA" sz="2400" dirty="0" smtClean="0">
                <a:solidFill>
                  <a:srgbClr val="FF0000"/>
                </a:solidFill>
              </a:rPr>
              <a:t> out of the mouth of God.</a:t>
            </a:r>
            <a:endParaRPr lang="en-CA" sz="2400" u="sng" dirty="0" smtClean="0">
              <a:solidFill>
                <a:srgbClr val="FF0000"/>
              </a:solidFill>
            </a:endParaRPr>
          </a:p>
          <a:p>
            <a:pPr marL="365125" indent="-342900" algn="l">
              <a:buFont typeface="Arial" pitchFamily="34" charset="0"/>
              <a:buChar char="•"/>
            </a:pPr>
            <a:r>
              <a:rPr lang="en-CA" sz="2400" dirty="0" smtClean="0"/>
              <a:t>If you are searching how to be a part of God’s plan then we need to understand his word and practice (obey) it so that we are his children – “he will be our God, and we shall be his people”</a:t>
            </a:r>
            <a:endParaRPr lang="en-CA" sz="2400" dirty="0"/>
          </a:p>
        </p:txBody>
      </p:sp>
      <p:sp>
        <p:nvSpPr>
          <p:cNvPr id="3" name="Title 2"/>
          <p:cNvSpPr>
            <a:spLocks noGrp="1"/>
          </p:cNvSpPr>
          <p:nvPr>
            <p:ph type="title"/>
          </p:nvPr>
        </p:nvSpPr>
        <p:spPr>
          <a:xfrm>
            <a:off x="2483768" y="975360"/>
            <a:ext cx="4145632" cy="701040"/>
          </a:xfrm>
        </p:spPr>
        <p:txBody>
          <a:bodyPr/>
          <a:lstStyle/>
          <a:p>
            <a:r>
              <a:rPr lang="en-CA" dirty="0" smtClean="0"/>
              <a:t>How do we be a part of       God’s plan?</a:t>
            </a:r>
            <a:endParaRPr lang="en-CA" dirty="0"/>
          </a:p>
        </p:txBody>
      </p:sp>
    </p:spTree>
    <p:extLst>
      <p:ext uri="{BB962C8B-B14F-4D97-AF65-F5344CB8AC3E}">
        <p14:creationId xmlns:p14="http://schemas.microsoft.com/office/powerpoint/2010/main" val="1205640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20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1780</TotalTime>
  <Words>1621</Words>
  <Application>Microsoft Office PowerPoint</Application>
  <PresentationFormat>On-screen Show (4:3)</PresentationFormat>
  <Paragraphs>224</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BlackTie</vt:lpstr>
      <vt:lpstr>“It Shall Stand Forever”</vt:lpstr>
      <vt:lpstr>What will we learn?</vt:lpstr>
      <vt:lpstr>What will we learn?</vt:lpstr>
      <vt:lpstr>Daniel 2:44</vt:lpstr>
      <vt:lpstr>Daniel 2</vt:lpstr>
      <vt:lpstr>Daniel 2</vt:lpstr>
      <vt:lpstr>Daniel 2</vt:lpstr>
      <vt:lpstr>Daniel 2</vt:lpstr>
      <vt:lpstr>Google</vt:lpstr>
      <vt:lpstr>Google</vt:lpstr>
      <vt:lpstr>Google</vt:lpstr>
      <vt:lpstr>Google</vt:lpstr>
      <vt:lpstr>Google</vt:lpstr>
      <vt:lpstr>Google</vt:lpstr>
      <vt:lpstr>Google</vt:lpstr>
      <vt:lpstr>Google</vt:lpstr>
      <vt:lpstr>Google</vt:lpstr>
      <vt:lpstr>Biblical Teaching</vt:lpstr>
      <vt:lpstr>Biblical Teaching</vt:lpstr>
      <vt:lpstr> Future Kingdom on Earth </vt:lpstr>
      <vt:lpstr>Future Kingdom on Earth</vt:lpstr>
      <vt:lpstr>Future Kingdom on Earth</vt:lpstr>
      <vt:lpstr>Future Kingdom on Earth</vt:lpstr>
      <vt:lpstr>Future Kingdom on Earth</vt:lpstr>
      <vt:lpstr>Future Kingdom on Earth</vt:lpstr>
      <vt:lpstr>Future Kingdom on Earth</vt:lpstr>
      <vt:lpstr>Future Kingdom on Earth</vt:lpstr>
      <vt:lpstr>Governments destroyed to bring into subjection to God</vt:lpstr>
      <vt:lpstr>Governments destroyed to bring into subjection to God</vt:lpstr>
      <vt:lpstr>Governments destroyed to bring into subjection to God</vt:lpstr>
      <vt:lpstr>Governments destroyed to bring into subjection to God</vt:lpstr>
      <vt:lpstr>Kingdom will be the restored Ancient Kingdom of Israel</vt:lpstr>
      <vt:lpstr>Kingdom will be the restored Ancient Kingdom of Israel</vt:lpstr>
      <vt:lpstr>Kingdom will be the restored Ancient Kingdom of Israel</vt:lpstr>
      <vt:lpstr>PowerPoint Presentation</vt:lpstr>
      <vt:lpstr>Kingdom will be the restored Ancient Kingdom of Israel</vt:lpstr>
      <vt:lpstr>Jerusalem will be the Capital</vt:lpstr>
      <vt:lpstr>Jerusalem will be the Capital</vt:lpstr>
      <vt:lpstr>The Jews will be Gathered from among the Nations</vt:lpstr>
      <vt:lpstr>Jesus will be the Supreme Ruler</vt:lpstr>
      <vt:lpstr>The Saints will inherit      the kingdom</vt:lpstr>
      <vt:lpstr>The Saints will inherit      the kingdom</vt:lpstr>
      <vt:lpstr>The Saints will inherit      the kingdom</vt:lpstr>
      <vt:lpstr>Summary</vt:lpstr>
      <vt:lpstr>Summary - Answers</vt:lpstr>
      <vt:lpstr>Summary - Answers</vt:lpstr>
      <vt:lpstr>Summary - Answers</vt:lpstr>
      <vt:lpstr>Summary - Answers</vt:lpstr>
      <vt:lpstr>Summary - Answers</vt:lpstr>
      <vt:lpstr>How do we be a part of       God’s plan?</vt:lpstr>
      <vt:lpstr>How do we be a part of       God’s plan?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dc:creator>
  <cp:lastModifiedBy>David</cp:lastModifiedBy>
  <cp:revision>50</cp:revision>
  <dcterms:created xsi:type="dcterms:W3CDTF">2013-07-17T03:06:44Z</dcterms:created>
  <dcterms:modified xsi:type="dcterms:W3CDTF">2013-07-24T02:31:51Z</dcterms:modified>
</cp:coreProperties>
</file>